
<file path=[Content_Types].xml><?xml version="1.0" encoding="utf-8"?>
<Types xmlns="http://schemas.openxmlformats.org/package/2006/content-types">
  <Default Extension="xlsx" ContentType="application/vnd.openxmlformats-officedocument.spreadsheetml.sheet"/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olors1.xml" ContentType="application/vnd.ms-office.chartcolorstyle+xml"/>
  <Override PartName="/ppt/charts/style1.xml" ContentType="application/vnd.ms-office.chartstyle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handoutMasters/handoutMaster1.xml" ContentType="application/vnd.openxmlformats-officedocument.presentationml.handoutMaster+xml"/>
  <Override PartName="/ppt/media/image11.svg" ContentType="image/svg+xml"/>
  <Override PartName="/ppt/media/image13.svg" ContentType="image/svg+xml"/>
  <Override PartName="/ppt/media/image15.svg" ContentType="image/svg+xml"/>
  <Override PartName="/ppt/media/image19.svg" ContentType="image/svg+xml"/>
  <Override PartName="/ppt/media/image21.svg" ContentType="image/svg+xml"/>
  <Override PartName="/ppt/media/image23.svg" ContentType="image/svg+xml"/>
  <Override PartName="/ppt/media/image25.svg" ContentType="image/svg+xml"/>
  <Override PartName="/ppt/media/image28.svg" ContentType="image/svg+xml"/>
  <Override PartName="/ppt/media/image6.svg" ContentType="image/svg+xml"/>
  <Override PartName="/ppt/media/image9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"/>
  </p:notesMasterIdLst>
  <p:handoutMasterIdLst>
    <p:handoutMasterId r:id="rId20"/>
  </p:handoutMasterIdLst>
  <p:sldIdLst>
    <p:sldId id="553" r:id="rId3"/>
    <p:sldId id="561" r:id="rId5"/>
    <p:sldId id="558" r:id="rId6"/>
    <p:sldId id="554" r:id="rId7"/>
    <p:sldId id="567" r:id="rId8"/>
    <p:sldId id="562" r:id="rId9"/>
    <p:sldId id="566" r:id="rId10"/>
    <p:sldId id="568" r:id="rId11"/>
    <p:sldId id="564" r:id="rId12"/>
    <p:sldId id="569" r:id="rId13"/>
    <p:sldId id="570" r:id="rId14"/>
    <p:sldId id="565" r:id="rId15"/>
    <p:sldId id="571" r:id="rId16"/>
    <p:sldId id="572" r:id="rId17"/>
    <p:sldId id="563" r:id="rId18"/>
    <p:sldId id="557" r:id="rId19"/>
  </p:sldIdLst>
  <p:sldSz cx="12192000" cy="6858000"/>
  <p:notesSz cx="6858000" cy="9144000"/>
  <p:embeddedFontLst>
    <p:embeddedFont>
      <p:font typeface="HarmonyOS Sans SC Medium" panose="00000600000000000000" charset="-122"/>
      <p:regular r:id="rId24"/>
    </p:embeddedFont>
    <p:embeddedFont>
      <p:font typeface="思源宋体 CN Heavy" panose="02020900000000000000" charset="-122"/>
      <p:bold r:id="rId25"/>
    </p:embeddedFont>
    <p:embeddedFont>
      <p:font typeface="黑体" panose="02010609060101010101" charset="-122"/>
      <p:regular r:id="rId26"/>
    </p:embeddedFont>
  </p:embeddedFontLst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21" userDrawn="1">
          <p15:clr>
            <a:srgbClr val="A4A3A4"/>
          </p15:clr>
        </p15:guide>
        <p15:guide id="2" pos="378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46749"/>
    <a:srgbClr val="FFFFFF"/>
    <a:srgbClr val="A9E2FD"/>
    <a:srgbClr val="74AFCB"/>
    <a:srgbClr val="156389"/>
    <a:srgbClr val="0F1D1A"/>
    <a:srgbClr val="D36B0B"/>
    <a:srgbClr val="DCDCDC"/>
    <a:srgbClr val="F0F0F0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>
      <p:cViewPr varScale="1">
        <p:scale>
          <a:sx n="99" d="100"/>
          <a:sy n="99" d="100"/>
        </p:scale>
        <p:origin x="84" y="582"/>
      </p:cViewPr>
      <p:guideLst>
        <p:guide orient="horz" pos="2121"/>
        <p:guide pos="3785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7" Type="http://schemas.openxmlformats.org/officeDocument/2006/relationships/tags" Target="tags/tag18.xml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handoutMaster" Target="handoutMasters/handoutMaster1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package" Target="../embeddings/Workbook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zh-CN"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HarmonyOS Sans SC Medium" panose="00000600000000000000" charset="-122"/>
            </a:defRPr>
          </a:pPr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ln w="28575" cap="rnd">
              <a:solidFill>
                <a:schemeClr val="accent4">
                  <a:shade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ln w="28575" cap="rnd">
              <a:solidFill>
                <a:schemeClr val="accent4">
                  <a:tint val="65000"/>
                </a:schemeClr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strRef>
              <c:f>Sheet1!$A$2:$A$5</c:f>
              <c:strCache>
                <c:ptCount val="4"/>
                <c:pt idx="0">
                  <c:v>类别 1</c:v>
                </c:pt>
                <c:pt idx="1">
                  <c:v>类别 2</c:v>
                </c:pt>
                <c:pt idx="2">
                  <c:v>类别 3</c:v>
                </c:pt>
                <c:pt idx="3">
                  <c:v>类别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645455436"/>
        <c:axId val="348788709"/>
      </c:lineChart>
      <c:catAx>
        <c:axId val="645455436"/>
        <c:scaling>
          <c:orientation val="minMax"/>
        </c:scaling>
        <c:delete val="0"/>
        <c:axPos val="b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HarmonyOS Sans SC Medium" panose="00000600000000000000" charset="-122"/>
              </a:defRPr>
            </a:pPr>
          </a:p>
        </c:txPr>
        <c:crossAx val="348788709"/>
        <c:crosses val="autoZero"/>
        <c:auto val="1"/>
        <c:lblAlgn val="ctr"/>
        <c:lblOffset val="100"/>
        <c:noMultiLvlLbl val="0"/>
      </c:catAx>
      <c:valAx>
        <c:axId val="34878870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HarmonyOS Sans SC Medium" panose="00000600000000000000" charset="-122"/>
              </a:defRPr>
            </a:pPr>
          </a:p>
        </c:txPr>
        <c:crossAx val="6454554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0fdd9f70-b5d2-4e7a-9700-a7261a2c8408}"/>
      </c:ext>
    </c:extLst>
  </c:chart>
  <c:spPr>
    <a:noFill/>
    <a:ln>
      <a:noFill/>
    </a:ln>
    <a:effectLst/>
  </c:spPr>
  <c:txPr>
    <a:bodyPr/>
    <a:lstStyle/>
    <a:p>
      <a:pPr>
        <a:defRPr lang="zh-CN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7">
  <a:schemeClr val="accent4"/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>
              <a:latin typeface="HarmonyOS Sans SC Medium" panose="00000600000000000000" charset="-122"/>
              <a:ea typeface="HarmonyOS Sans SC Medium" panose="00000600000000000000" charset="-122"/>
              <a:cs typeface="Arial" panose="020B0604020202020204" pitchFamily="34" charset="0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HarmonyOS Sans SC Medium" panose="00000600000000000000" charset="-122"/>
              </a:rPr>
            </a:fld>
            <a:endParaRPr lang="zh-CN" altLang="en-US">
              <a:latin typeface="HarmonyOS Sans SC Medium" panose="00000600000000000000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>
              <a:latin typeface="HarmonyOS Sans SC Medium" panose="00000600000000000000" charset="-122"/>
              <a:ea typeface="HarmonyOS Sans SC Medium" panose="00000600000000000000" charset="-122"/>
              <a:cs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HarmonyOS Sans SC Medium" panose="00000600000000000000" charset="-122"/>
              </a:rPr>
            </a:fld>
            <a:endParaRPr lang="zh-CN" altLang="en-US">
              <a:latin typeface="HarmonyOS Sans SC Medium" panose="00000600000000000000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HarmonyOS Sans SC Medium" panose="00000600000000000000" charset="-122"/>
                <a:ea typeface="HarmonyOS Sans SC Medium" panose="00000600000000000000" charset="-122"/>
                <a:cs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HarmonyOS Sans SC Medium" panose="00000600000000000000" charset="-122"/>
                <a:ea typeface="HarmonyOS Sans SC Medium" panose="00000600000000000000" charset="-122"/>
                <a:cs typeface="Arial" panose="020B0604020202020204" pitchFamily="34" charset="0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HarmonyOS Sans SC Medium" panose="00000600000000000000" charset="-122"/>
                <a:ea typeface="HarmonyOS Sans SC Medium" panose="00000600000000000000" charset="-122"/>
                <a:cs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HarmonyOS Sans SC Medium" panose="00000600000000000000" charset="-122"/>
                <a:ea typeface="HarmonyOS Sans SC Medium" panose="00000600000000000000" charset="-122"/>
                <a:cs typeface="Arial" panose="020B0604020202020204" pitchFamily="34" charset="0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HarmonyOS Sans SC Medium" panose="00000600000000000000" charset="-122"/>
        <a:ea typeface="HarmonyOS Sans SC Medium" panose="00000600000000000000" charset="-122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HarmonyOS Sans SC Medium" panose="00000600000000000000" charset="-122"/>
        <a:ea typeface="HarmonyOS Sans SC Medium" panose="00000600000000000000" charset="-122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HarmonyOS Sans SC Medium" panose="00000600000000000000" charset="-122"/>
        <a:ea typeface="HarmonyOS Sans SC Medium" panose="00000600000000000000" charset="-122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HarmonyOS Sans SC Medium" panose="00000600000000000000" charset="-122"/>
        <a:ea typeface="HarmonyOS Sans SC Medium" panose="00000600000000000000" charset="-122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HarmonyOS Sans SC Medium" panose="00000600000000000000" charset="-122"/>
        <a:ea typeface="HarmonyOS Sans SC Medium" panose="00000600000000000000" charset="-122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fld id="{263DB197-84B0-484E-9C0F-88358ECCB797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cs typeface="Arial" panose="020B0604020202020204" pitchFamily="34" charset="0"/>
              </a:defRPr>
            </a:lvl1pPr>
          </a:lstStyle>
          <a:p>
            <a:fld id="{E077DA78-E013-4A8C-AD75-63A150561B10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>
                <a:cs typeface="HarmonyOS Sans SC Medium" panose="00000600000000000000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>
                <a:cs typeface="HarmonyOS Sans SC Medium" panose="00000600000000000000" charset="-122"/>
              </a:defRPr>
            </a:lvl1pPr>
            <a:lvl2pPr>
              <a:defRPr>
                <a:cs typeface="HarmonyOS Sans SC Medium" panose="00000600000000000000" charset="-122"/>
              </a:defRPr>
            </a:lvl2pPr>
            <a:lvl3pPr>
              <a:defRPr>
                <a:cs typeface="HarmonyOS Sans SC Medium" panose="00000600000000000000" charset="-122"/>
              </a:defRPr>
            </a:lvl3pPr>
            <a:lvl4pPr>
              <a:defRPr>
                <a:cs typeface="HarmonyOS Sans SC Medium" panose="00000600000000000000" charset="-122"/>
              </a:defRPr>
            </a:lvl4pPr>
            <a:lvl5pPr>
              <a:defRPr>
                <a:cs typeface="HarmonyOS Sans SC Medium" panose="00000600000000000000" charset="-122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>
                <a:cs typeface="HarmonyOS Sans SC Medium" panose="00000600000000000000" charset="-122"/>
              </a:defRPr>
            </a:lvl1pPr>
          </a:lstStyle>
          <a:p>
            <a:fld id="{82F288E0-7875-42C4-84C8-98DBBD3BF4D2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>
                <a:cs typeface="HarmonyOS Sans SC Medium" panose="00000600000000000000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cs typeface="HarmonyOS Sans SC Medium" panose="00000600000000000000" charset="-122"/>
              </a:defRPr>
            </a:lvl1pPr>
          </a:lstStyle>
          <a:p>
            <a:fld id="{7D9BB5D0-35E4-459D-AEF3-FE4D7C45CC19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6" Type="http://schemas.openxmlformats.org/officeDocument/2006/relationships/theme" Target="../theme/theme1.xml"/><Relationship Id="rId5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5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1.xml"/><Relationship Id="rId8" Type="http://schemas.openxmlformats.org/officeDocument/2006/relationships/tags" Target="../tags/tag11.xml"/><Relationship Id="rId7" Type="http://schemas.openxmlformats.org/officeDocument/2006/relationships/image" Target="../media/image23.svg"/><Relationship Id="rId6" Type="http://schemas.openxmlformats.org/officeDocument/2006/relationships/image" Target="../media/image22.png"/><Relationship Id="rId5" Type="http://schemas.openxmlformats.org/officeDocument/2006/relationships/image" Target="../media/image21.svg"/><Relationship Id="rId4" Type="http://schemas.openxmlformats.org/officeDocument/2006/relationships/image" Target="../media/image20.png"/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0" Type="http://schemas.openxmlformats.org/officeDocument/2006/relationships/notesSlide" Target="../notesSlides/notesSlide10.xml"/><Relationship Id="rId1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.xml"/><Relationship Id="rId1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2.jpeg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13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14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png"/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4.xml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15.xml"/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6.xml"/><Relationship Id="rId1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6.xml"/><Relationship Id="rId3" Type="http://schemas.openxmlformats.org/officeDocument/2006/relationships/slideLayout" Target="../slideLayouts/slideLayout4.xml"/><Relationship Id="rId2" Type="http://schemas.openxmlformats.org/officeDocument/2006/relationships/tags" Target="../tags/tag17.xml"/><Relationship Id="rId1" Type="http://schemas.openxmlformats.org/officeDocument/2006/relationships/image" Target="../media/image31.pn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4.xml"/><Relationship Id="rId1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5.xml"/><Relationship Id="rId2" Type="http://schemas.openxmlformats.org/officeDocument/2006/relationships/image" Target="../media/image4.png"/><Relationship Id="rId1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5.xml"/><Relationship Id="rId8" Type="http://schemas.openxmlformats.org/officeDocument/2006/relationships/slideLayout" Target="../slideLayouts/slideLayout1.xml"/><Relationship Id="rId7" Type="http://schemas.openxmlformats.org/officeDocument/2006/relationships/tags" Target="../tags/tag6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7.xml"/><Relationship Id="rId1" Type="http://schemas.openxmlformats.org/officeDocument/2006/relationships/image" Target="../media/image2.jpeg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svg"/><Relationship Id="rId7" Type="http://schemas.openxmlformats.org/officeDocument/2006/relationships/image" Target="../media/image14.png"/><Relationship Id="rId6" Type="http://schemas.openxmlformats.org/officeDocument/2006/relationships/image" Target="../media/image13.svg"/><Relationship Id="rId5" Type="http://schemas.openxmlformats.org/officeDocument/2006/relationships/image" Target="../media/image12.png"/><Relationship Id="rId4" Type="http://schemas.openxmlformats.org/officeDocument/2006/relationships/image" Target="../media/image11.svg"/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2" Type="http://schemas.openxmlformats.org/officeDocument/2006/relationships/notesSlide" Target="../notesSlides/notesSlide7.xml"/><Relationship Id="rId11" Type="http://schemas.openxmlformats.org/officeDocument/2006/relationships/slideLayout" Target="../slideLayouts/slideLayout1.xml"/><Relationship Id="rId10" Type="http://schemas.openxmlformats.org/officeDocument/2006/relationships/tags" Target="../tags/tag8.xml"/><Relationship Id="rId1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.xml"/><Relationship Id="rId3" Type="http://schemas.openxmlformats.org/officeDocument/2006/relationships/tags" Target="../tags/tag9.xml"/><Relationship Id="rId2" Type="http://schemas.openxmlformats.org/officeDocument/2006/relationships/image" Target="../media/image17.png"/><Relationship Id="rId1" Type="http://schemas.openxmlformats.org/officeDocument/2006/relationships/image" Target="../media/image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9.xml"/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4660265" y="4654550"/>
            <a:ext cx="1327785" cy="360680"/>
          </a:xfrm>
          <a:prstGeom prst="roundRect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736340" y="2286000"/>
            <a:ext cx="4754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60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毕业论文答辩</a:t>
            </a:r>
            <a:endParaRPr lang="zh-CN" altLang="en-US" sz="60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34865" y="1805305"/>
            <a:ext cx="30264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GRADUATION REPLY</a:t>
            </a:r>
            <a:endParaRPr lang="en-US" altLang="zh-CN" sz="20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20" name="TextBox 19"/>
          <p:cNvSpPr/>
          <p:nvPr/>
        </p:nvSpPr>
        <p:spPr>
          <a:xfrm>
            <a:off x="3661728" y="3488055"/>
            <a:ext cx="486854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Where the skies are blue to see you once again, my love Over seas and coast to coast To find a place i love the mostWhere the fields are green to .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7" name="TextBox 19"/>
          <p:cNvSpPr/>
          <p:nvPr/>
        </p:nvSpPr>
        <p:spPr>
          <a:xfrm>
            <a:off x="3692208" y="4601210"/>
            <a:ext cx="4868545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  <a:buClr>
                <a:srgbClr val="E36C09"/>
              </a:buClr>
            </a:pPr>
            <a:r>
              <a:rPr lang="zh-CN" altLang="en-US" sz="1400" dirty="0">
                <a:solidFill>
                  <a:schemeClr val="bg1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答辩人</a:t>
            </a:r>
            <a:r>
              <a:rPr lang="en-US" altLang="zh-CN" sz="1400" dirty="0">
                <a:solidFill>
                  <a:schemeClr val="bg1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:</a:t>
            </a:r>
            <a:r>
              <a:rPr lang="zh-CN" altLang="en-US" sz="1400" dirty="0">
                <a:solidFill>
                  <a:schemeClr val="bg1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稻小壳</a:t>
            </a:r>
            <a:r>
              <a:rPr lang="en-US" altLang="zh-CN" sz="1400" dirty="0">
                <a:solidFill>
                  <a:schemeClr val="bg1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  </a:t>
            </a:r>
            <a:r>
              <a:rPr lang="en-US" altLang="zh-CN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         </a:t>
            </a:r>
            <a:r>
              <a:rPr lang="zh-CN" altLang="en-US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导师：稻小壳</a:t>
            </a:r>
            <a:endParaRPr lang="zh-CN" altLang="en-US" sz="14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3507740" y="3402965"/>
            <a:ext cx="5306695" cy="0"/>
          </a:xfrm>
          <a:prstGeom prst="line">
            <a:avLst/>
          </a:prstGeom>
          <a:ln>
            <a:solidFill>
              <a:srgbClr val="8467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6320790" y="4654550"/>
            <a:ext cx="1327785" cy="360680"/>
          </a:xfrm>
          <a:prstGeom prst="roundRect">
            <a:avLst/>
          </a:prstGeom>
          <a:noFill/>
          <a:ln>
            <a:solidFill>
              <a:srgbClr val="8467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917700" y="490220"/>
            <a:ext cx="3632835" cy="643890"/>
            <a:chOff x="10816" y="1756"/>
            <a:chExt cx="5721" cy="1014"/>
          </a:xfrm>
        </p:grpSpPr>
        <p:sp>
          <p:nvSpPr>
            <p:cNvPr id="32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研究方法与过程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3" name="稻壳夜秋https://www.docer.com/works?userid=555357443"/>
            <p:cNvSpPr txBox="1"/>
            <p:nvPr/>
          </p:nvSpPr>
          <p:spPr>
            <a:xfrm>
              <a:off x="10871" y="233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028700" y="416560"/>
            <a:ext cx="86233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4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03</a:t>
            </a:r>
            <a:endParaRPr lang="en-US" altLang="zh-CN" sz="44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5532755" y="4361180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19" name="TextBox 11"/>
          <p:cNvSpPr/>
          <p:nvPr/>
        </p:nvSpPr>
        <p:spPr>
          <a:xfrm>
            <a:off x="5096510" y="5092700"/>
            <a:ext cx="2446655" cy="975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9235440" y="4404995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22" name="TextBox 11"/>
          <p:cNvSpPr/>
          <p:nvPr/>
        </p:nvSpPr>
        <p:spPr>
          <a:xfrm>
            <a:off x="8636635" y="5092700"/>
            <a:ext cx="2446655" cy="975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797685" y="4355465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24" name="TextBox 11"/>
          <p:cNvSpPr/>
          <p:nvPr/>
        </p:nvSpPr>
        <p:spPr>
          <a:xfrm>
            <a:off x="1362710" y="5092700"/>
            <a:ext cx="2446655" cy="975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pic>
        <p:nvPicPr>
          <p:cNvPr id="25" name="图片 24" descr="bumenxiangqi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99185" y="4268470"/>
            <a:ext cx="609600" cy="609600"/>
          </a:xfrm>
          <a:prstGeom prst="rect">
            <a:avLst/>
          </a:prstGeom>
        </p:spPr>
      </p:pic>
      <p:pic>
        <p:nvPicPr>
          <p:cNvPr id="26" name="图片 25" descr="show_goumai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10125" y="4223385"/>
            <a:ext cx="710565" cy="710565"/>
          </a:xfrm>
          <a:prstGeom prst="rect">
            <a:avLst/>
          </a:prstGeom>
        </p:spPr>
      </p:pic>
      <p:pic>
        <p:nvPicPr>
          <p:cNvPr id="27" name="图片 26" descr="act_paishe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496300" y="4217035"/>
            <a:ext cx="723900" cy="723900"/>
          </a:xfrm>
          <a:prstGeom prst="rect">
            <a:avLst/>
          </a:prstGeom>
        </p:spPr>
      </p:pic>
      <p:sp>
        <p:nvSpPr>
          <p:cNvPr id="28" name="TextBox 11"/>
          <p:cNvSpPr/>
          <p:nvPr/>
        </p:nvSpPr>
        <p:spPr>
          <a:xfrm>
            <a:off x="1460500" y="1742440"/>
            <a:ext cx="9321165" cy="22879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70000"/>
              </a:lnSpc>
            </a:pPr>
            <a:r>
              <a:rPr lang="zh-CN" altLang="en-US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</a:t>
            </a:r>
            <a:r>
              <a:rPr lang="zh-CN" altLang="en-US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</a:t>
            </a:r>
            <a:endParaRPr lang="zh-CN" altLang="en-US" sz="14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  <a:p>
            <a:pPr algn="ctr">
              <a:lnSpc>
                <a:spcPct val="170000"/>
              </a:lnSpc>
            </a:pPr>
            <a:endParaRPr lang="zh-CN" altLang="en-US" sz="14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</p:spTree>
    <p:custDataLst>
      <p:tags r:id="rId8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917700" y="490220"/>
            <a:ext cx="3632835" cy="643890"/>
            <a:chOff x="10816" y="1756"/>
            <a:chExt cx="5721" cy="1014"/>
          </a:xfrm>
        </p:grpSpPr>
        <p:sp>
          <p:nvSpPr>
            <p:cNvPr id="32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研究方法与过程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3" name="稻壳夜秋https://www.docer.com/works?userid=555357443"/>
            <p:cNvSpPr txBox="1"/>
            <p:nvPr/>
          </p:nvSpPr>
          <p:spPr>
            <a:xfrm>
              <a:off x="10871" y="233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028700" y="416560"/>
            <a:ext cx="86233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4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03</a:t>
            </a:r>
            <a:endParaRPr lang="en-US" altLang="zh-CN" sz="44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2701290" y="3695065"/>
            <a:ext cx="2082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</a:rPr>
              <a:t>88%</a:t>
            </a:r>
            <a:endParaRPr lang="en-US" altLang="zh-CN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5688330" y="3673475"/>
            <a:ext cx="141922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</a:rPr>
              <a:t>99%</a:t>
            </a:r>
            <a:endParaRPr lang="en-US" altLang="zh-CN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05520" y="3673475"/>
            <a:ext cx="208280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</a:rPr>
              <a:t>86%</a:t>
            </a:r>
            <a:endParaRPr lang="en-US" altLang="zh-CN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9" name="TextBox 11"/>
          <p:cNvSpPr/>
          <p:nvPr/>
        </p:nvSpPr>
        <p:spPr>
          <a:xfrm>
            <a:off x="1991995" y="4501515"/>
            <a:ext cx="2522855" cy="975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7" name="TextBox 11"/>
          <p:cNvSpPr/>
          <p:nvPr/>
        </p:nvSpPr>
        <p:spPr>
          <a:xfrm>
            <a:off x="4900295" y="4501515"/>
            <a:ext cx="2522855" cy="975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10" name="TextBox 11"/>
          <p:cNvSpPr/>
          <p:nvPr/>
        </p:nvSpPr>
        <p:spPr>
          <a:xfrm>
            <a:off x="7973695" y="4501515"/>
            <a:ext cx="2522855" cy="9759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952500" y="2794000"/>
            <a:ext cx="10147300" cy="0"/>
          </a:xfrm>
          <a:prstGeom prst="line">
            <a:avLst/>
          </a:prstGeom>
          <a:ln w="25400">
            <a:solidFill>
              <a:srgbClr val="8467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椭圆 17"/>
          <p:cNvSpPr/>
          <p:nvPr/>
        </p:nvSpPr>
        <p:spPr>
          <a:xfrm>
            <a:off x="2476500" y="2218690"/>
            <a:ext cx="1130300" cy="1130300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2603500" y="2332990"/>
            <a:ext cx="9779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400">
                <a:solidFill>
                  <a:schemeClr val="bg1"/>
                </a:solidFill>
                <a:cs typeface="HarmonyOS Sans SC Medium" panose="00000600000000000000" charset="-122"/>
              </a:rPr>
              <a:t>01</a:t>
            </a:r>
            <a:endParaRPr lang="en-US" altLang="zh-CN" sz="54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  <p:sp>
        <p:nvSpPr>
          <p:cNvPr id="20" name="椭圆 19"/>
          <p:cNvSpPr/>
          <p:nvPr/>
        </p:nvSpPr>
        <p:spPr>
          <a:xfrm>
            <a:off x="5537200" y="2218690"/>
            <a:ext cx="1130300" cy="1130300"/>
          </a:xfrm>
          <a:prstGeom prst="ellipse">
            <a:avLst/>
          </a:prstGeom>
          <a:solidFill>
            <a:srgbClr val="D36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5626100" y="2332990"/>
            <a:ext cx="9779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400">
                <a:solidFill>
                  <a:schemeClr val="bg1"/>
                </a:solidFill>
                <a:cs typeface="HarmonyOS Sans SC Medium" panose="00000600000000000000" charset="-122"/>
              </a:rPr>
              <a:t>02</a:t>
            </a:r>
            <a:endParaRPr lang="en-US" altLang="zh-CN" sz="54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8432800" y="2218690"/>
            <a:ext cx="1130300" cy="1130300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8509000" y="2332990"/>
            <a:ext cx="977900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zh-CN" sz="5400">
                <a:solidFill>
                  <a:schemeClr val="bg1"/>
                </a:solidFill>
                <a:cs typeface="HarmonyOS Sans SC Medium" panose="00000600000000000000" charset="-122"/>
              </a:rPr>
              <a:t>03</a:t>
            </a:r>
            <a:endParaRPr lang="en-US" altLang="zh-CN" sz="54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6" name="图片 5" descr="q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917440" y="2171700"/>
            <a:ext cx="2468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60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第四章</a:t>
            </a:r>
            <a:endParaRPr lang="zh-CN" altLang="en-US" sz="60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20" name="TextBox 19"/>
          <p:cNvSpPr/>
          <p:nvPr/>
        </p:nvSpPr>
        <p:spPr>
          <a:xfrm>
            <a:off x="3661728" y="3322955"/>
            <a:ext cx="486854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Where the skies are blue to see you once again, my love Over seas and coast to coast To find a place i love the mostWhere the fields are green to .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32" name="稻壳夜秋https://www.docer.com/works?userid=555357443"/>
          <p:cNvSpPr txBox="1"/>
          <p:nvPr/>
        </p:nvSpPr>
        <p:spPr>
          <a:xfrm>
            <a:off x="4910455" y="4356100"/>
            <a:ext cx="3632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论文总结与致谢</a:t>
            </a:r>
            <a:endParaRPr lang="en-US" altLang="zh-CN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3713480" y="1079500"/>
            <a:ext cx="4826000" cy="4826000"/>
          </a:xfrm>
          <a:prstGeom prst="ellipse">
            <a:avLst/>
          </a:prstGeom>
          <a:noFill/>
          <a:ln>
            <a:solidFill>
              <a:srgbClr val="846749">
                <a:alpha val="1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485900" y="394335"/>
            <a:ext cx="3632835" cy="656590"/>
            <a:chOff x="10816" y="1756"/>
            <a:chExt cx="5721" cy="1034"/>
          </a:xfrm>
        </p:grpSpPr>
        <p:sp>
          <p:nvSpPr>
            <p:cNvPr id="32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论文总结与致谢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3" name="稻壳夜秋https://www.docer.com/works?userid=555357443"/>
            <p:cNvSpPr txBox="1"/>
            <p:nvPr/>
          </p:nvSpPr>
          <p:spPr>
            <a:xfrm>
              <a:off x="10871" y="235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" name="椭圆 2"/>
          <p:cNvSpPr/>
          <p:nvPr/>
        </p:nvSpPr>
        <p:spPr>
          <a:xfrm>
            <a:off x="704215" y="394335"/>
            <a:ext cx="705485" cy="705485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2000"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23900" y="419735"/>
            <a:ext cx="69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>
                <a:solidFill>
                  <a:schemeClr val="bg1"/>
                </a:solidFill>
                <a:cs typeface="HarmonyOS Sans SC Medium" panose="00000600000000000000" charset="-122"/>
              </a:rPr>
              <a:t>04</a:t>
            </a:r>
            <a:endParaRPr lang="en-US" altLang="zh-CN" sz="36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2115820" y="4073525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7" name="TextBox 11"/>
          <p:cNvSpPr/>
          <p:nvPr/>
        </p:nvSpPr>
        <p:spPr>
          <a:xfrm>
            <a:off x="1988820" y="4596130"/>
            <a:ext cx="2446655" cy="12712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5176520" y="4073525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8" name="TextBox 11"/>
          <p:cNvSpPr/>
          <p:nvPr/>
        </p:nvSpPr>
        <p:spPr>
          <a:xfrm>
            <a:off x="5049520" y="4596130"/>
            <a:ext cx="2446655" cy="12712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8072120" y="4073525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12" name="TextBox 11"/>
          <p:cNvSpPr/>
          <p:nvPr/>
        </p:nvSpPr>
        <p:spPr>
          <a:xfrm>
            <a:off x="7945120" y="4596130"/>
            <a:ext cx="2446655" cy="12712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4" name="梯形 3"/>
          <p:cNvSpPr/>
          <p:nvPr/>
        </p:nvSpPr>
        <p:spPr>
          <a:xfrm rot="5400000">
            <a:off x="2307590" y="2052955"/>
            <a:ext cx="1444625" cy="1828800"/>
          </a:xfrm>
          <a:prstGeom prst="trapezoid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9" name="梯形 8"/>
          <p:cNvSpPr/>
          <p:nvPr/>
        </p:nvSpPr>
        <p:spPr>
          <a:xfrm rot="5400000">
            <a:off x="5419090" y="2052955"/>
            <a:ext cx="1444625" cy="1828800"/>
          </a:xfrm>
          <a:prstGeom prst="trapezoid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13" name="梯形 12"/>
          <p:cNvSpPr/>
          <p:nvPr/>
        </p:nvSpPr>
        <p:spPr>
          <a:xfrm rot="5400000">
            <a:off x="8479790" y="2052955"/>
            <a:ext cx="1444625" cy="1828800"/>
          </a:xfrm>
          <a:prstGeom prst="trapezoid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pic>
        <p:nvPicPr>
          <p:cNvPr id="14" name="图片 13" descr="daping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49525" y="2595880"/>
            <a:ext cx="685800" cy="685800"/>
          </a:xfrm>
          <a:prstGeom prst="rect">
            <a:avLst/>
          </a:prstGeom>
        </p:spPr>
      </p:pic>
      <p:pic>
        <p:nvPicPr>
          <p:cNvPr id="67" name="图片 66" descr="show_viphuiyuanguangga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20055" y="2567305"/>
            <a:ext cx="800100" cy="800100"/>
          </a:xfrm>
          <a:prstGeom prst="rect">
            <a:avLst/>
          </a:prstGeom>
        </p:spPr>
      </p:pic>
      <p:pic>
        <p:nvPicPr>
          <p:cNvPr id="15" name="图片 14" descr="show_viphuiyuanyaoyueqiandianhua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477885" y="2545080"/>
            <a:ext cx="774700" cy="77470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485900" y="394335"/>
            <a:ext cx="3632835" cy="656590"/>
            <a:chOff x="10816" y="1756"/>
            <a:chExt cx="5721" cy="1034"/>
          </a:xfrm>
        </p:grpSpPr>
        <p:sp>
          <p:nvSpPr>
            <p:cNvPr id="32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论文总结与致谢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3" name="稻壳夜秋https://www.docer.com/works?userid=555357443"/>
            <p:cNvSpPr txBox="1"/>
            <p:nvPr/>
          </p:nvSpPr>
          <p:spPr>
            <a:xfrm>
              <a:off x="10871" y="235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" name="椭圆 2"/>
          <p:cNvSpPr/>
          <p:nvPr/>
        </p:nvSpPr>
        <p:spPr>
          <a:xfrm>
            <a:off x="704215" y="394335"/>
            <a:ext cx="705485" cy="705485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2000"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23900" y="419735"/>
            <a:ext cx="69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>
                <a:solidFill>
                  <a:schemeClr val="bg1"/>
                </a:solidFill>
                <a:cs typeface="HarmonyOS Sans SC Medium" panose="00000600000000000000" charset="-122"/>
              </a:rPr>
              <a:t>04</a:t>
            </a:r>
            <a:endParaRPr lang="en-US" altLang="zh-CN" sz="36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1778635" y="2131060"/>
            <a:ext cx="9244965" cy="1371600"/>
          </a:xfrm>
          <a:prstGeom prst="roundRect">
            <a:avLst/>
          </a:prstGeom>
          <a:noFill/>
          <a:ln>
            <a:solidFill>
              <a:srgbClr val="8467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8206" name="TextBox 11"/>
          <p:cNvSpPr/>
          <p:nvPr/>
        </p:nvSpPr>
        <p:spPr>
          <a:xfrm>
            <a:off x="3605530" y="2311400"/>
            <a:ext cx="7192010" cy="1216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7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  <a:p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2244725" y="2283460"/>
            <a:ext cx="1041400" cy="1041400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14" name="圆角矩形 13"/>
          <p:cNvSpPr/>
          <p:nvPr/>
        </p:nvSpPr>
        <p:spPr>
          <a:xfrm>
            <a:off x="1778635" y="3997960"/>
            <a:ext cx="9244965" cy="1371600"/>
          </a:xfrm>
          <a:prstGeom prst="roundRect">
            <a:avLst/>
          </a:prstGeom>
          <a:noFill/>
          <a:ln>
            <a:solidFill>
              <a:srgbClr val="8467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15" name="TextBox 11"/>
          <p:cNvSpPr/>
          <p:nvPr/>
        </p:nvSpPr>
        <p:spPr>
          <a:xfrm>
            <a:off x="3605530" y="4163060"/>
            <a:ext cx="7192010" cy="1216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7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  <a:p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18" name="椭圆 17"/>
          <p:cNvSpPr/>
          <p:nvPr/>
        </p:nvSpPr>
        <p:spPr>
          <a:xfrm>
            <a:off x="2273300" y="4163060"/>
            <a:ext cx="1041400" cy="1041400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pic>
        <p:nvPicPr>
          <p:cNvPr id="57" name="图片 56" descr="zijinguanliIC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7925" y="2523490"/>
            <a:ext cx="685165" cy="535305"/>
          </a:xfrm>
          <a:prstGeom prst="rect">
            <a:avLst/>
          </a:prstGeom>
        </p:spPr>
      </p:pic>
      <p:pic>
        <p:nvPicPr>
          <p:cNvPr id="76" name="图片 75" descr="zhizao_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6970" y="4307205"/>
            <a:ext cx="727710" cy="72771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圆角矩形 8"/>
          <p:cNvSpPr/>
          <p:nvPr/>
        </p:nvSpPr>
        <p:spPr>
          <a:xfrm>
            <a:off x="4660265" y="4654550"/>
            <a:ext cx="1327785" cy="360680"/>
          </a:xfrm>
          <a:prstGeom prst="roundRect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4320540" y="2082800"/>
            <a:ext cx="3840480" cy="11988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72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感谢观看</a:t>
            </a:r>
            <a:endParaRPr lang="zh-CN" altLang="en-US" sz="72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4685665" y="1665605"/>
            <a:ext cx="302641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20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GRADUATION REPLY</a:t>
            </a:r>
            <a:endParaRPr lang="en-US" altLang="zh-CN" sz="20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20" name="TextBox 19"/>
          <p:cNvSpPr/>
          <p:nvPr/>
        </p:nvSpPr>
        <p:spPr>
          <a:xfrm>
            <a:off x="3661728" y="3488055"/>
            <a:ext cx="486854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Where the skies are blue to see you once again, my love Over seas and coast to coast To find a place i love the mostWhere the fields are green to .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7" name="TextBox 19"/>
          <p:cNvSpPr/>
          <p:nvPr/>
        </p:nvSpPr>
        <p:spPr>
          <a:xfrm>
            <a:off x="3692208" y="4601210"/>
            <a:ext cx="4868545" cy="414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  <a:buClr>
                <a:srgbClr val="E36C09"/>
              </a:buClr>
            </a:pPr>
            <a:r>
              <a:rPr lang="zh-CN" altLang="en-US" sz="1400" dirty="0">
                <a:solidFill>
                  <a:schemeClr val="bg1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答辩人</a:t>
            </a:r>
            <a:r>
              <a:rPr lang="en-US" altLang="zh-CN" sz="1400" dirty="0">
                <a:solidFill>
                  <a:schemeClr val="bg1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:</a:t>
            </a:r>
            <a:r>
              <a:rPr lang="zh-CN" altLang="en-US" sz="1400" dirty="0">
                <a:solidFill>
                  <a:schemeClr val="bg1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稻小壳</a:t>
            </a:r>
            <a:r>
              <a:rPr lang="en-US" altLang="zh-CN" sz="1400" dirty="0">
                <a:solidFill>
                  <a:schemeClr val="bg1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  </a:t>
            </a:r>
            <a:r>
              <a:rPr lang="en-US" altLang="zh-CN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         </a:t>
            </a:r>
            <a:r>
              <a:rPr lang="zh-CN" altLang="en-US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导师：稻小壳</a:t>
            </a:r>
            <a:endParaRPr lang="zh-CN" altLang="en-US" sz="14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3507740" y="3402965"/>
            <a:ext cx="5306695" cy="0"/>
          </a:xfrm>
          <a:prstGeom prst="line">
            <a:avLst/>
          </a:prstGeom>
          <a:ln>
            <a:solidFill>
              <a:srgbClr val="84674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圆角矩形 9"/>
          <p:cNvSpPr/>
          <p:nvPr/>
        </p:nvSpPr>
        <p:spPr>
          <a:xfrm>
            <a:off x="6320790" y="4654550"/>
            <a:ext cx="1327785" cy="360680"/>
          </a:xfrm>
          <a:prstGeom prst="roundRect">
            <a:avLst/>
          </a:prstGeom>
          <a:noFill/>
          <a:ln>
            <a:solidFill>
              <a:srgbClr val="8467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组合 102"/>
          <p:cNvGrpSpPr/>
          <p:nvPr/>
        </p:nvGrpSpPr>
        <p:grpSpPr>
          <a:xfrm>
            <a:off x="0" y="546735"/>
            <a:ext cx="7324090" cy="467995"/>
            <a:chOff x="0" y="861"/>
            <a:chExt cx="11534" cy="737"/>
          </a:xfrm>
        </p:grpSpPr>
        <p:sp>
          <p:nvSpPr>
            <p:cNvPr id="12" name="矩形 11"/>
            <p:cNvSpPr/>
            <p:nvPr/>
          </p:nvSpPr>
          <p:spPr>
            <a:xfrm>
              <a:off x="0" y="861"/>
              <a:ext cx="170" cy="737"/>
            </a:xfrm>
            <a:prstGeom prst="rect">
              <a:avLst/>
            </a:prstGeom>
            <a:solidFill>
              <a:srgbClr val="FF28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cs typeface="黑体" panose="02010609060101010101" charset="-122"/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166" y="869"/>
              <a:ext cx="6631" cy="724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zh-CN" altLang="en-US" sz="24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稻壳儿</a:t>
              </a:r>
              <a:r>
                <a:rPr lang="en-US" altLang="zh-CN" sz="24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PPT</a:t>
              </a:r>
              <a:r>
                <a:rPr lang="zh-CN" altLang="en-US" sz="24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模板使用说明</a:t>
              </a:r>
              <a:endParaRPr lang="zh-CN" altLang="en-US" sz="24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5474" y="1013"/>
              <a:ext cx="606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spc="100">
                  <a:solidFill>
                    <a:srgbClr val="222222">
                      <a:alpha val="60000"/>
                    </a:srgbClr>
                  </a:solidFill>
                  <a:uFillTx/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（本页为说明页，用户使用模板时可删除本页内容）</a:t>
              </a:r>
              <a:endParaRPr lang="zh-CN" altLang="en-US" sz="1200" spc="100">
                <a:solidFill>
                  <a:srgbClr val="222222">
                    <a:alpha val="60000"/>
                  </a:srgbClr>
                </a:solidFill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sp>
        <p:nvSpPr>
          <p:cNvPr id="56" name="文本框 55"/>
          <p:cNvSpPr txBox="1"/>
          <p:nvPr/>
        </p:nvSpPr>
        <p:spPr>
          <a:xfrm>
            <a:off x="631190" y="5476231"/>
            <a:ext cx="3298190" cy="575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fontAlgn="auto">
              <a:lnSpc>
                <a:spcPct val="150000"/>
              </a:lnSpc>
            </a:pPr>
            <a:r>
              <a:rPr lang="zh-CN" altLang="en-US" sz="7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【说明】</a:t>
            </a:r>
            <a:endParaRPr lang="zh-CN" altLang="en-US" sz="700">
              <a:solidFill>
                <a:srgbClr val="222222">
                  <a:alpha val="6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indent="0" algn="l" defTabSz="0" rtl="0" eaLnBrk="1" fontAlgn="auto" latinLnBrk="0" hangingPunct="1">
              <a:lnSpc>
                <a:spcPct val="150000"/>
              </a:lnSpc>
              <a:buNone/>
            </a:pPr>
            <a:r>
              <a:rPr lang="zh-CN" altLang="en-US" sz="7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模板中使用的字体为开源字体，请用户按照该款开源字体的开源协议要求来使用该字体。</a:t>
            </a:r>
            <a:endParaRPr lang="zh-CN" altLang="en-US" sz="700">
              <a:solidFill>
                <a:srgbClr val="222222">
                  <a:alpha val="60000"/>
                </a:srgbClr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cxnSp>
        <p:nvCxnSpPr>
          <p:cNvPr id="57" name="直接连接符 56"/>
          <p:cNvCxnSpPr/>
          <p:nvPr/>
        </p:nvCxnSpPr>
        <p:spPr>
          <a:xfrm>
            <a:off x="4179570" y="2048510"/>
            <a:ext cx="0" cy="4319905"/>
          </a:xfrm>
          <a:prstGeom prst="line">
            <a:avLst/>
          </a:prstGeom>
          <a:ln w="9525">
            <a:solidFill>
              <a:srgbClr val="222222">
                <a:alpha val="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0" name="组合 69"/>
          <p:cNvGrpSpPr/>
          <p:nvPr/>
        </p:nvGrpSpPr>
        <p:grpSpPr>
          <a:xfrm>
            <a:off x="4480560" y="2251075"/>
            <a:ext cx="3230880" cy="911860"/>
            <a:chOff x="7197" y="3533"/>
            <a:chExt cx="5088" cy="1436"/>
          </a:xfrm>
        </p:grpSpPr>
        <p:sp>
          <p:nvSpPr>
            <p:cNvPr id="68" name="文本框 67"/>
            <p:cNvSpPr txBox="1"/>
            <p:nvPr/>
          </p:nvSpPr>
          <p:spPr>
            <a:xfrm>
              <a:off x="7197" y="3533"/>
              <a:ext cx="1287" cy="386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algn="l"/>
              <a:r>
                <a:rPr lang="zh-CN" altLang="en-US" sz="1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图片：</a:t>
              </a:r>
              <a:endParaRPr lang="zh-CN" altLang="en-US" sz="10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69" name="文本框 68"/>
            <p:cNvSpPr txBox="1"/>
            <p:nvPr/>
          </p:nvSpPr>
          <p:spPr>
            <a:xfrm>
              <a:off x="7197" y="3977"/>
              <a:ext cx="5088" cy="992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lvl="0" algn="l" fontAlgn="auto">
                <a:lnSpc>
                  <a:spcPts val="1400"/>
                </a:lnSpc>
              </a:pP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模板中使用的图片来源于【Freepik】，该图片具有CC0共享协议，您可在遵循CC0共享协议的情况下使用。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lvl="0" algn="l" fontAlgn="auto">
                <a:lnSpc>
                  <a:spcPts val="1400"/>
                </a:lnSpc>
              </a:pP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78" name="组合 77"/>
          <p:cNvGrpSpPr/>
          <p:nvPr/>
        </p:nvGrpSpPr>
        <p:grpSpPr>
          <a:xfrm>
            <a:off x="4480560" y="3404133"/>
            <a:ext cx="3230880" cy="695325"/>
            <a:chOff x="7197" y="4715"/>
            <a:chExt cx="5088" cy="1095"/>
          </a:xfrm>
        </p:grpSpPr>
        <p:sp>
          <p:nvSpPr>
            <p:cNvPr id="75" name="文本框 74"/>
            <p:cNvSpPr txBox="1"/>
            <p:nvPr/>
          </p:nvSpPr>
          <p:spPr>
            <a:xfrm>
              <a:off x="7197" y="4715"/>
              <a:ext cx="1287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素材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：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77" name="文本框 76"/>
            <p:cNvSpPr txBox="1"/>
            <p:nvPr/>
          </p:nvSpPr>
          <p:spPr>
            <a:xfrm>
              <a:off x="7197" y="5101"/>
              <a:ext cx="5088" cy="7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 fontAlgn="auto">
                <a:lnSpc>
                  <a:spcPts val="1400"/>
                </a:lnSpc>
              </a:pP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模板中使用的素材</a:t>
              </a:r>
              <a:r>
                <a:rPr lang="en-US" altLang="zh-CN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/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插画来源于【Freepik】，该素材</a:t>
              </a:r>
              <a:r>
                <a:rPr lang="en-US" altLang="zh-CN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/</a:t>
              </a: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插画具有CC0共享协议，您可在遵循CC0共享协议的情况下使用。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82" name="组合 81"/>
          <p:cNvGrpSpPr/>
          <p:nvPr/>
        </p:nvGrpSpPr>
        <p:grpSpPr>
          <a:xfrm>
            <a:off x="4480560" y="4520360"/>
            <a:ext cx="3230880" cy="515620"/>
            <a:chOff x="7197" y="4715"/>
            <a:chExt cx="5088" cy="812"/>
          </a:xfrm>
        </p:grpSpPr>
        <p:sp>
          <p:nvSpPr>
            <p:cNvPr id="83" name="文本框 82"/>
            <p:cNvSpPr txBox="1"/>
            <p:nvPr/>
          </p:nvSpPr>
          <p:spPr>
            <a:xfrm>
              <a:off x="7197" y="4715"/>
              <a:ext cx="1287" cy="3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音频：</a:t>
              </a:r>
              <a:endParaRPr lang="zh-CN" altLang="en-US" sz="10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84" name="文本框 83"/>
            <p:cNvSpPr txBox="1"/>
            <p:nvPr/>
          </p:nvSpPr>
          <p:spPr>
            <a:xfrm>
              <a:off x="7197" y="5101"/>
              <a:ext cx="5088" cy="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 fontAlgn="auto">
                <a:lnSpc>
                  <a:spcPts val="1400"/>
                </a:lnSpc>
              </a:pP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无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cxnSp>
        <p:nvCxnSpPr>
          <p:cNvPr id="85" name="直接连接符 84"/>
          <p:cNvCxnSpPr/>
          <p:nvPr/>
        </p:nvCxnSpPr>
        <p:spPr>
          <a:xfrm>
            <a:off x="8001635" y="2048510"/>
            <a:ext cx="0" cy="4319905"/>
          </a:xfrm>
          <a:prstGeom prst="line">
            <a:avLst/>
          </a:prstGeom>
          <a:ln w="9525">
            <a:solidFill>
              <a:srgbClr val="222222">
                <a:alpha val="8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1"/>
          <p:cNvGrpSpPr/>
          <p:nvPr/>
        </p:nvGrpSpPr>
        <p:grpSpPr>
          <a:xfrm>
            <a:off x="8291195" y="1403350"/>
            <a:ext cx="3253105" cy="4365625"/>
            <a:chOff x="13198" y="2210"/>
            <a:chExt cx="5123" cy="6875"/>
          </a:xfrm>
        </p:grpSpPr>
        <p:grpSp>
          <p:nvGrpSpPr>
            <p:cNvPr id="90" name="组合 89"/>
            <p:cNvGrpSpPr/>
            <p:nvPr/>
          </p:nvGrpSpPr>
          <p:grpSpPr>
            <a:xfrm>
              <a:off x="13198" y="2210"/>
              <a:ext cx="3253" cy="1016"/>
              <a:chOff x="1213" y="2210"/>
              <a:chExt cx="3253" cy="1016"/>
            </a:xfrm>
          </p:grpSpPr>
          <p:sp>
            <p:nvSpPr>
              <p:cNvPr id="91" name="文本框 90"/>
              <p:cNvSpPr txBox="1"/>
              <p:nvPr/>
            </p:nvSpPr>
            <p:spPr>
              <a:xfrm>
                <a:off x="1213" y="2210"/>
                <a:ext cx="1555" cy="10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b="1">
                    <a:solidFill>
                      <a:srgbClr val="FF2832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03</a:t>
                </a:r>
                <a:endParaRPr lang="en-US" sz="3600" b="1">
                  <a:solidFill>
                    <a:srgbClr val="FF283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  <p:sp>
            <p:nvSpPr>
              <p:cNvPr id="92" name="文本框 91"/>
              <p:cNvSpPr txBox="1"/>
              <p:nvPr/>
            </p:nvSpPr>
            <p:spPr>
              <a:xfrm>
                <a:off x="2180" y="2404"/>
                <a:ext cx="2286" cy="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2000" b="1">
                    <a:solidFill>
                      <a:srgbClr val="222222"/>
                    </a:solidFill>
                    <a:latin typeface="黑体" panose="02010609060101010101" charset="-122"/>
                    <a:ea typeface="黑体" panose="02010609060101010101" charset="-122"/>
                    <a:cs typeface="黑体" panose="02010609060101010101" charset="-122"/>
                  </a:rPr>
                  <a:t>母版说明</a:t>
                </a:r>
                <a:endParaRPr lang="zh-CN" altLang="en-US" sz="2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endParaRPr>
              </a:p>
            </p:txBody>
          </p:sp>
        </p:grpSp>
        <p:sp>
          <p:nvSpPr>
            <p:cNvPr id="95" name="文本框 94"/>
            <p:cNvSpPr txBox="1"/>
            <p:nvPr/>
          </p:nvSpPr>
          <p:spPr>
            <a:xfrm>
              <a:off x="13233" y="3478"/>
              <a:ext cx="5088" cy="6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>
                <a:lnSpc>
                  <a:spcPts val="1300"/>
                </a:lnSpc>
              </a:pPr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使用本套PPT模板时，若在操作界面鼠标不可选取的内容，可以在幻灯片母版中进行查看和编辑，具体操作如下：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sp>
          <p:nvSpPr>
            <p:cNvPr id="97" name="文本框 96"/>
            <p:cNvSpPr txBox="1"/>
            <p:nvPr/>
          </p:nvSpPr>
          <p:spPr>
            <a:xfrm>
              <a:off x="13199" y="4314"/>
              <a:ext cx="5088" cy="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algn="l" fontAlgn="auto">
                <a:lnSpc>
                  <a:spcPts val="1400"/>
                </a:lnSpc>
              </a:pPr>
              <a:r>
                <a:rPr lang="zh-CN" altLang="en-US" sz="8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1、点击【视图】</a:t>
              </a:r>
              <a:endParaRPr lang="zh-CN" altLang="en-US" sz="8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  <a:p>
              <a:pPr lvl="0" algn="l" fontAlgn="auto">
                <a:lnSpc>
                  <a:spcPts val="1400"/>
                </a:lnSpc>
              </a:pPr>
              <a:r>
                <a:rPr lang="zh-CN" altLang="en-US" sz="8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2、选择【幻灯片母版】，即可查看母版内容</a:t>
              </a:r>
              <a:endParaRPr lang="zh-CN" altLang="en-US" sz="8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  <a:p>
              <a:pPr lvl="0" algn="l" fontAlgn="auto">
                <a:lnSpc>
                  <a:spcPts val="1400"/>
                </a:lnSpc>
              </a:pPr>
              <a:r>
                <a:rPr lang="zh-CN" altLang="en-US" sz="8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3、查看/编辑完成后，点击【关闭】即可</a:t>
              </a:r>
              <a:endParaRPr lang="zh-CN" altLang="en-US" sz="8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pic>
          <p:nvPicPr>
            <p:cNvPr id="105" name="图片 104" descr="母版说明配图"/>
            <p:cNvPicPr>
              <a:picLocks noChangeAspect="1"/>
            </p:cNvPicPr>
            <p:nvPr/>
          </p:nvPicPr>
          <p:blipFill>
            <a:blip r:embed="rId1"/>
            <a:stretch>
              <a:fillRect/>
            </a:stretch>
          </p:blipFill>
          <p:spPr>
            <a:xfrm>
              <a:off x="13347" y="5578"/>
              <a:ext cx="4825" cy="3507"/>
            </a:xfrm>
            <a:prstGeom prst="rect">
              <a:avLst/>
            </a:prstGeom>
          </p:spPr>
        </p:pic>
      </p:grpSp>
      <p:grpSp>
        <p:nvGrpSpPr>
          <p:cNvPr id="5" name="组合 4"/>
          <p:cNvGrpSpPr/>
          <p:nvPr userDrawn="1"/>
        </p:nvGrpSpPr>
        <p:grpSpPr>
          <a:xfrm>
            <a:off x="650875" y="1403350"/>
            <a:ext cx="1988820" cy="645160"/>
            <a:chOff x="1025" y="2210"/>
            <a:chExt cx="3132" cy="1016"/>
          </a:xfrm>
        </p:grpSpPr>
        <p:sp>
          <p:nvSpPr>
            <p:cNvPr id="17" name="文本框 16"/>
            <p:cNvSpPr txBox="1"/>
            <p:nvPr/>
          </p:nvSpPr>
          <p:spPr>
            <a:xfrm>
              <a:off x="1025" y="2210"/>
              <a:ext cx="1555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283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01</a:t>
              </a:r>
              <a:endParaRPr lang="en-US" sz="3600" b="1">
                <a:solidFill>
                  <a:srgbClr val="FF283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3" name="文本框 2"/>
            <p:cNvSpPr txBox="1"/>
            <p:nvPr/>
          </p:nvSpPr>
          <p:spPr>
            <a:xfrm>
              <a:off x="1871" y="2404"/>
              <a:ext cx="228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字体说明</a:t>
              </a:r>
              <a:endParaRPr lang="zh-CN" altLang="en-US" sz="20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6" name="组合 5"/>
          <p:cNvGrpSpPr/>
          <p:nvPr userDrawn="1"/>
        </p:nvGrpSpPr>
        <p:grpSpPr>
          <a:xfrm>
            <a:off x="4480560" y="1403350"/>
            <a:ext cx="2051685" cy="645160"/>
            <a:chOff x="7056" y="2210"/>
            <a:chExt cx="3231" cy="1016"/>
          </a:xfrm>
        </p:grpSpPr>
        <p:sp>
          <p:nvSpPr>
            <p:cNvPr id="63" name="文本框 62"/>
            <p:cNvSpPr txBox="1"/>
            <p:nvPr/>
          </p:nvSpPr>
          <p:spPr>
            <a:xfrm>
              <a:off x="7056" y="2210"/>
              <a:ext cx="1555" cy="10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solidFill>
                    <a:srgbClr val="FF283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02</a:t>
              </a:r>
              <a:endParaRPr lang="en-US" sz="3600" b="1">
                <a:solidFill>
                  <a:srgbClr val="FF283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8001" y="2404"/>
              <a:ext cx="2286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>
                  <a:solidFill>
                    <a:srgbClr val="222222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素材说明</a:t>
              </a:r>
              <a:endParaRPr lang="zh-CN" altLang="en-US" sz="2000" b="1">
                <a:solidFill>
                  <a:srgbClr val="222222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</p:grpSp>
      <p:grpSp>
        <p:nvGrpSpPr>
          <p:cNvPr id="11" name="组合 10"/>
          <p:cNvGrpSpPr/>
          <p:nvPr/>
        </p:nvGrpSpPr>
        <p:grpSpPr>
          <a:xfrm>
            <a:off x="629975" y="2251130"/>
            <a:ext cx="3161665" cy="946150"/>
            <a:chOff x="1163" y="3615"/>
            <a:chExt cx="4979" cy="1490"/>
          </a:xfrm>
        </p:grpSpPr>
        <p:sp>
          <p:nvSpPr>
            <p:cNvPr id="15" name="文本框 14"/>
            <p:cNvSpPr txBox="1"/>
            <p:nvPr/>
          </p:nvSpPr>
          <p:spPr>
            <a:xfrm>
              <a:off x="1193" y="3615"/>
              <a:ext cx="2288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Arial" panose="020B0604020202020204" pitchFamily="34" charset="0"/>
                </a:rPr>
                <a:t>中英文｜字体名称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7" name="文本框 6"/>
            <p:cNvSpPr txBox="1"/>
            <p:nvPr/>
          </p:nvSpPr>
          <p:spPr>
            <a:xfrm>
              <a:off x="1163" y="3992"/>
              <a:ext cx="4972" cy="11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>
                  <a:solidFill>
                    <a:srgbClr val="222222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Arial" panose="020B0604020202020204" pitchFamily="34" charset="0"/>
                  <a:sym typeface="+mn-ea"/>
                </a:rPr>
                <a:t>HarmonyOS Sans SC Medium</a:t>
              </a:r>
              <a:endParaRPr lang="zh-CN" altLang="en-US" sz="2000">
                <a:solidFill>
                  <a:srgbClr val="222222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Arial" panose="020B0604020202020204" pitchFamily="34" charset="0"/>
                <a:sym typeface="+mn-ea"/>
              </a:endParaRPr>
            </a:p>
          </p:txBody>
        </p:sp>
        <p:cxnSp>
          <p:nvCxnSpPr>
            <p:cNvPr id="8" name="直接连接符 7"/>
            <p:cNvCxnSpPr/>
            <p:nvPr/>
          </p:nvCxnSpPr>
          <p:spPr>
            <a:xfrm>
              <a:off x="1323" y="4621"/>
              <a:ext cx="4819" cy="0"/>
            </a:xfrm>
            <a:prstGeom prst="line">
              <a:avLst/>
            </a:prstGeom>
            <a:ln w="9525">
              <a:solidFill>
                <a:srgbClr val="222222">
                  <a:alpha val="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组合 8"/>
          <p:cNvGrpSpPr/>
          <p:nvPr/>
        </p:nvGrpSpPr>
        <p:grpSpPr>
          <a:xfrm>
            <a:off x="630610" y="3594155"/>
            <a:ext cx="3161665" cy="638810"/>
            <a:chOff x="1163" y="3615"/>
            <a:chExt cx="4979" cy="1006"/>
          </a:xfrm>
        </p:grpSpPr>
        <p:sp>
          <p:nvSpPr>
            <p:cNvPr id="10" name="文本框 9"/>
            <p:cNvSpPr txBox="1"/>
            <p:nvPr/>
          </p:nvSpPr>
          <p:spPr>
            <a:xfrm>
              <a:off x="1193" y="3615"/>
              <a:ext cx="2288" cy="3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800">
                  <a:solidFill>
                    <a:srgbClr val="222222">
                      <a:alpha val="60000"/>
                    </a:srgbClr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Arial" panose="020B0604020202020204" pitchFamily="34" charset="0"/>
                </a:rPr>
                <a:t>中英文｜字体名称</a:t>
              </a:r>
              <a:endParaRPr lang="zh-CN" altLang="en-US" sz="800">
                <a:solidFill>
                  <a:srgbClr val="222222">
                    <a:alpha val="60000"/>
                  </a:srgbClr>
                </a:solidFill>
                <a:latin typeface="HarmonyOS Sans SC Medium" panose="00000600000000000000" charset="-122"/>
                <a:ea typeface="HarmonyOS Sans SC Medium" panose="00000600000000000000" charset="-122"/>
                <a:cs typeface="Arial" panose="020B0604020202020204" pitchFamily="34" charset="0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163" y="3992"/>
              <a:ext cx="4972" cy="6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>
                  <a:solidFill>
                    <a:srgbClr val="222222"/>
                  </a:solidFill>
                  <a:latin typeface="思源宋体 CN Heavy" panose="02020900000000000000" charset="-122"/>
                  <a:ea typeface="思源宋体 CN Heavy" panose="02020900000000000000" charset="-122"/>
                  <a:cs typeface="Arial" panose="020B0604020202020204" pitchFamily="34" charset="0"/>
                  <a:sym typeface="+mn-ea"/>
                </a:rPr>
                <a:t>思源宋体 CN Heavy</a:t>
              </a:r>
              <a:endParaRPr lang="zh-CN" altLang="en-US" sz="2000">
                <a:solidFill>
                  <a:srgbClr val="222222"/>
                </a:solidFill>
                <a:latin typeface="思源宋体 CN Heavy" panose="02020900000000000000" charset="-122"/>
                <a:ea typeface="思源宋体 CN Heavy" panose="02020900000000000000" charset="-122"/>
                <a:cs typeface="Arial" panose="020B0604020202020204" pitchFamily="34" charset="0"/>
                <a:sym typeface="+mn-ea"/>
              </a:endParaRPr>
            </a:p>
          </p:txBody>
        </p:sp>
        <p:cxnSp>
          <p:nvCxnSpPr>
            <p:cNvPr id="18" name="直接连接符 17"/>
            <p:cNvCxnSpPr/>
            <p:nvPr/>
          </p:nvCxnSpPr>
          <p:spPr>
            <a:xfrm>
              <a:off x="1323" y="4621"/>
              <a:ext cx="4819" cy="0"/>
            </a:xfrm>
            <a:prstGeom prst="line">
              <a:avLst/>
            </a:prstGeom>
            <a:ln w="9525">
              <a:solidFill>
                <a:srgbClr val="222222">
                  <a:alpha val="8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custDataLst>
      <p:tags r:id="rId2"/>
    </p:custData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2971800" y="2743835"/>
            <a:ext cx="3632835" cy="707390"/>
            <a:chOff x="10816" y="1756"/>
            <a:chExt cx="5721" cy="1114"/>
          </a:xfrm>
        </p:grpSpPr>
        <p:sp>
          <p:nvSpPr>
            <p:cNvPr id="32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选题的背景与意义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3" name="稻壳夜秋https://www.docer.com/works?userid=555357443"/>
            <p:cNvSpPr txBox="1"/>
            <p:nvPr/>
          </p:nvSpPr>
          <p:spPr>
            <a:xfrm>
              <a:off x="10871" y="243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" name="椭圆 2"/>
          <p:cNvSpPr/>
          <p:nvPr/>
        </p:nvSpPr>
        <p:spPr>
          <a:xfrm>
            <a:off x="2190115" y="2743835"/>
            <a:ext cx="705485" cy="705485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2000"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5394960" y="813435"/>
            <a:ext cx="140208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sz="48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目录</a:t>
            </a:r>
            <a:endParaRPr lang="zh-CN" sz="48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5346700" y="1668780"/>
            <a:ext cx="149860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l"/>
            <a:r>
              <a:rPr lang="en-US">
                <a:ln>
                  <a:noFill/>
                </a:ln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CONTENTS</a:t>
            </a:r>
            <a:endParaRPr lang="en-US">
              <a:ln>
                <a:noFill/>
              </a:ln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2209800" y="2769235"/>
            <a:ext cx="69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>
                <a:solidFill>
                  <a:schemeClr val="bg1"/>
                </a:solidFill>
                <a:cs typeface="HarmonyOS Sans SC Medium" panose="00000600000000000000" charset="-122"/>
              </a:rPr>
              <a:t>01</a:t>
            </a:r>
            <a:endParaRPr lang="en-US" altLang="zh-CN" sz="36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7467600" y="2743835"/>
            <a:ext cx="3632835" cy="707390"/>
            <a:chOff x="10816" y="1756"/>
            <a:chExt cx="5721" cy="1114"/>
          </a:xfrm>
        </p:grpSpPr>
        <p:sp>
          <p:nvSpPr>
            <p:cNvPr id="34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研究成果与展示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5" name="稻壳夜秋https://www.docer.com/works?userid=555357443"/>
            <p:cNvSpPr txBox="1"/>
            <p:nvPr/>
          </p:nvSpPr>
          <p:spPr>
            <a:xfrm>
              <a:off x="10871" y="243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6" name="椭圆 35"/>
          <p:cNvSpPr/>
          <p:nvPr/>
        </p:nvSpPr>
        <p:spPr>
          <a:xfrm>
            <a:off x="6685915" y="2743835"/>
            <a:ext cx="705485" cy="705485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2000"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37" name="文本框 36"/>
          <p:cNvSpPr txBox="1"/>
          <p:nvPr/>
        </p:nvSpPr>
        <p:spPr>
          <a:xfrm>
            <a:off x="6705600" y="2769235"/>
            <a:ext cx="69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>
                <a:solidFill>
                  <a:schemeClr val="bg1"/>
                </a:solidFill>
                <a:cs typeface="HarmonyOS Sans SC Medium" panose="00000600000000000000" charset="-122"/>
              </a:rPr>
              <a:t>02</a:t>
            </a:r>
            <a:endParaRPr lang="en-US" altLang="zh-CN" sz="36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2971800" y="4191635"/>
            <a:ext cx="3632835" cy="707390"/>
            <a:chOff x="10816" y="1756"/>
            <a:chExt cx="5721" cy="1114"/>
          </a:xfrm>
        </p:grpSpPr>
        <p:sp>
          <p:nvSpPr>
            <p:cNvPr id="39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研究方法与过程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40" name="稻壳夜秋https://www.docer.com/works?userid=555357443"/>
            <p:cNvSpPr txBox="1"/>
            <p:nvPr/>
          </p:nvSpPr>
          <p:spPr>
            <a:xfrm>
              <a:off x="10871" y="243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41" name="椭圆 40"/>
          <p:cNvSpPr/>
          <p:nvPr/>
        </p:nvSpPr>
        <p:spPr>
          <a:xfrm>
            <a:off x="2190115" y="4191635"/>
            <a:ext cx="705485" cy="705485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2000"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42" name="文本框 41"/>
          <p:cNvSpPr txBox="1"/>
          <p:nvPr/>
        </p:nvSpPr>
        <p:spPr>
          <a:xfrm>
            <a:off x="2209800" y="4217035"/>
            <a:ext cx="69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>
                <a:solidFill>
                  <a:schemeClr val="bg1"/>
                </a:solidFill>
                <a:cs typeface="HarmonyOS Sans SC Medium" panose="00000600000000000000" charset="-122"/>
              </a:rPr>
              <a:t>03</a:t>
            </a:r>
            <a:endParaRPr lang="en-US" altLang="zh-CN" sz="36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  <p:grpSp>
        <p:nvGrpSpPr>
          <p:cNvPr id="43" name="组合 42"/>
          <p:cNvGrpSpPr/>
          <p:nvPr/>
        </p:nvGrpSpPr>
        <p:grpSpPr>
          <a:xfrm>
            <a:off x="7467600" y="4191635"/>
            <a:ext cx="3632835" cy="707390"/>
            <a:chOff x="10816" y="1756"/>
            <a:chExt cx="5721" cy="1114"/>
          </a:xfrm>
        </p:grpSpPr>
        <p:sp>
          <p:nvSpPr>
            <p:cNvPr id="44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论文总结与致谢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45" name="稻壳夜秋https://www.docer.com/works?userid=555357443"/>
            <p:cNvSpPr txBox="1"/>
            <p:nvPr/>
          </p:nvSpPr>
          <p:spPr>
            <a:xfrm>
              <a:off x="10871" y="243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46" name="椭圆 45"/>
          <p:cNvSpPr/>
          <p:nvPr/>
        </p:nvSpPr>
        <p:spPr>
          <a:xfrm>
            <a:off x="6685915" y="4191635"/>
            <a:ext cx="705485" cy="705485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2000"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47" name="文本框 46"/>
          <p:cNvSpPr txBox="1"/>
          <p:nvPr/>
        </p:nvSpPr>
        <p:spPr>
          <a:xfrm>
            <a:off x="6705600" y="4217035"/>
            <a:ext cx="69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>
                <a:solidFill>
                  <a:schemeClr val="bg1"/>
                </a:solidFill>
                <a:cs typeface="HarmonyOS Sans SC Medium" panose="00000600000000000000" charset="-122"/>
              </a:rPr>
              <a:t>04</a:t>
            </a:r>
            <a:endParaRPr lang="en-US" altLang="zh-CN" sz="36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6" name="图片 5" descr="q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917440" y="2171700"/>
            <a:ext cx="2468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60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第一章</a:t>
            </a:r>
            <a:endParaRPr lang="zh-CN" altLang="en-US" sz="60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20" name="TextBox 19"/>
          <p:cNvSpPr/>
          <p:nvPr/>
        </p:nvSpPr>
        <p:spPr>
          <a:xfrm>
            <a:off x="3661728" y="3322955"/>
            <a:ext cx="486854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Where the skies are blue to see you once again, my love Over seas and coast to coast To find a place i love the mostWhere the fields are green to .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32" name="稻壳夜秋https://www.docer.com/works?userid=555357443"/>
          <p:cNvSpPr txBox="1"/>
          <p:nvPr/>
        </p:nvSpPr>
        <p:spPr>
          <a:xfrm>
            <a:off x="4910455" y="4356100"/>
            <a:ext cx="3632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选题的背景与意义</a:t>
            </a:r>
            <a:endParaRPr lang="en-US" altLang="zh-CN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3713480" y="1079500"/>
            <a:ext cx="4826000" cy="4826000"/>
          </a:xfrm>
          <a:prstGeom prst="ellipse">
            <a:avLst/>
          </a:prstGeom>
          <a:noFill/>
          <a:ln>
            <a:solidFill>
              <a:srgbClr val="846749">
                <a:alpha val="1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917700" y="490220"/>
            <a:ext cx="3632835" cy="643890"/>
            <a:chOff x="10816" y="1756"/>
            <a:chExt cx="5721" cy="1014"/>
          </a:xfrm>
        </p:grpSpPr>
        <p:sp>
          <p:nvSpPr>
            <p:cNvPr id="32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选题的背景与意义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3" name="稻壳夜秋https://www.docer.com/works?userid=555357443"/>
            <p:cNvSpPr txBox="1"/>
            <p:nvPr/>
          </p:nvSpPr>
          <p:spPr>
            <a:xfrm>
              <a:off x="10871" y="233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028700" y="416560"/>
            <a:ext cx="86233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4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01</a:t>
            </a:r>
            <a:endParaRPr lang="en-US" altLang="zh-CN" sz="44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087110" y="1769745"/>
            <a:ext cx="402526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3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</a:rPr>
              <a:t>输入您的标题内容</a:t>
            </a:r>
            <a:endParaRPr lang="zh-CN" altLang="en-US" sz="32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8206" name="TextBox 11"/>
          <p:cNvSpPr/>
          <p:nvPr/>
        </p:nvSpPr>
        <p:spPr>
          <a:xfrm>
            <a:off x="6087110" y="2529205"/>
            <a:ext cx="4916170" cy="1189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70000"/>
              </a:lnSpc>
            </a:pPr>
            <a:r>
              <a:rPr lang="zh-CN" altLang="en-US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您的内容在这里，复制文本内容后再替换粘贴在这里。您的内容在这里，复制文本内容后再替换粘贴在这里。您的内容在这里，复制文本内容后再替换粘贴在这里。</a:t>
            </a:r>
            <a:endParaRPr lang="zh-CN" altLang="en-US" sz="14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6" name="TextBox 11"/>
          <p:cNvSpPr/>
          <p:nvPr/>
        </p:nvSpPr>
        <p:spPr>
          <a:xfrm>
            <a:off x="6087110" y="3914140"/>
            <a:ext cx="4916170" cy="1189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70000"/>
              </a:lnSpc>
            </a:pPr>
            <a:r>
              <a:rPr lang="zh-CN" altLang="en-US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您的内容在这里，复制文本内容后再替换粘贴在这里。您的内容在这里，复制文本内容后再替换粘贴在这里。您的内容在这里，复制文本内容后再替换粘贴在这里。</a:t>
            </a:r>
            <a:endParaRPr lang="zh-CN" altLang="en-US" sz="14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9476740" y="5433060"/>
            <a:ext cx="1266190" cy="325120"/>
          </a:xfrm>
          <a:prstGeom prst="roundRect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10" name="文本框 9"/>
          <p:cNvSpPr txBox="1"/>
          <p:nvPr/>
        </p:nvSpPr>
        <p:spPr>
          <a:xfrm>
            <a:off x="9679305" y="5417185"/>
            <a:ext cx="8686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>
                <a:solidFill>
                  <a:schemeClr val="bg1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关键词</a:t>
            </a:r>
            <a:endParaRPr lang="zh-CN" altLang="en-US">
              <a:solidFill>
                <a:schemeClr val="bg1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6070" y="1981835"/>
            <a:ext cx="3961765" cy="3616325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917700" y="490220"/>
            <a:ext cx="3632835" cy="643890"/>
            <a:chOff x="10816" y="1756"/>
            <a:chExt cx="5721" cy="1014"/>
          </a:xfrm>
        </p:grpSpPr>
        <p:sp>
          <p:nvSpPr>
            <p:cNvPr id="32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选题的背景与意义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3" name="稻壳夜秋https://www.docer.com/works?userid=555357443"/>
            <p:cNvSpPr txBox="1"/>
            <p:nvPr/>
          </p:nvSpPr>
          <p:spPr>
            <a:xfrm>
              <a:off x="10871" y="233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0" name="文本框 29"/>
          <p:cNvSpPr txBox="1"/>
          <p:nvPr/>
        </p:nvSpPr>
        <p:spPr>
          <a:xfrm>
            <a:off x="1028700" y="416560"/>
            <a:ext cx="862330" cy="76835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44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01</a:t>
            </a:r>
            <a:endParaRPr lang="en-US" altLang="zh-CN" sz="44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4464050" y="3941445"/>
            <a:ext cx="402526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8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</a:rPr>
              <a:t>输入您的标题内容</a:t>
            </a:r>
            <a:endParaRPr lang="zh-CN" altLang="en-US" sz="28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4" name="TextBox 11"/>
          <p:cNvSpPr/>
          <p:nvPr/>
        </p:nvSpPr>
        <p:spPr>
          <a:xfrm>
            <a:off x="1460500" y="1854200"/>
            <a:ext cx="9321165" cy="228790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70000"/>
              </a:lnSpc>
            </a:pPr>
            <a:r>
              <a:rPr lang="zh-CN" altLang="en-US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</a:t>
            </a:r>
            <a:r>
              <a:rPr lang="zh-CN" altLang="en-US" sz="14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</a:t>
            </a:r>
            <a:endParaRPr lang="zh-CN" altLang="en-US" sz="14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  <a:p>
            <a:pPr algn="ctr">
              <a:lnSpc>
                <a:spcPct val="170000"/>
              </a:lnSpc>
            </a:pPr>
            <a:endParaRPr lang="zh-CN" altLang="en-US" sz="14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701925" y="4860290"/>
            <a:ext cx="1041400" cy="1041400"/>
            <a:chOff x="3040" y="5320"/>
            <a:chExt cx="1640" cy="1640"/>
          </a:xfrm>
        </p:grpSpPr>
        <p:sp>
          <p:nvSpPr>
            <p:cNvPr id="5" name="椭圆 4"/>
            <p:cNvSpPr/>
            <p:nvPr/>
          </p:nvSpPr>
          <p:spPr>
            <a:xfrm>
              <a:off x="3040" y="5320"/>
              <a:ext cx="1640" cy="1640"/>
            </a:xfrm>
            <a:prstGeom prst="ellipse">
              <a:avLst/>
            </a:prstGeom>
            <a:solidFill>
              <a:srgbClr val="846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HarmonyOS Sans SC Medium" panose="00000600000000000000" charset="-122"/>
              </a:endParaRPr>
            </a:p>
          </p:txBody>
        </p:sp>
        <p:pic>
          <p:nvPicPr>
            <p:cNvPr id="8" name="图片 7" descr="bumenxiangqing"/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380" y="5680"/>
              <a:ext cx="960" cy="960"/>
            </a:xfrm>
            <a:prstGeom prst="rect">
              <a:avLst/>
            </a:prstGeom>
          </p:spPr>
        </p:pic>
      </p:grpSp>
      <p:sp>
        <p:nvSpPr>
          <p:cNvPr id="12" name="椭圆 11"/>
          <p:cNvSpPr/>
          <p:nvPr/>
        </p:nvSpPr>
        <p:spPr>
          <a:xfrm>
            <a:off x="5613400" y="4902200"/>
            <a:ext cx="1041400" cy="1041400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  <p:sp>
        <p:nvSpPr>
          <p:cNvPr id="14" name="椭圆 13"/>
          <p:cNvSpPr/>
          <p:nvPr/>
        </p:nvSpPr>
        <p:spPr>
          <a:xfrm>
            <a:off x="8585200" y="4902200"/>
            <a:ext cx="1041400" cy="1041400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  <p:pic>
        <p:nvPicPr>
          <p:cNvPr id="72" name="图片 71" descr="kongzhitai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78875" y="5088890"/>
            <a:ext cx="676275" cy="676275"/>
          </a:xfrm>
          <a:prstGeom prst="rect">
            <a:avLst/>
          </a:prstGeom>
        </p:spPr>
      </p:pic>
      <p:pic>
        <p:nvPicPr>
          <p:cNvPr id="71" name="图片 70" descr="kongzhiqi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93105" y="5088890"/>
            <a:ext cx="676275" cy="676275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6" name="图片 5" descr="q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917440" y="2171700"/>
            <a:ext cx="2468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60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第二章</a:t>
            </a:r>
            <a:endParaRPr lang="zh-CN" altLang="en-US" sz="60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20" name="TextBox 19"/>
          <p:cNvSpPr/>
          <p:nvPr/>
        </p:nvSpPr>
        <p:spPr>
          <a:xfrm>
            <a:off x="3661728" y="3322955"/>
            <a:ext cx="486854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Where the skies are blue to see you once again, my love Over seas and coast to coast To find a place i love the mostWhere the fields are green to .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32" name="稻壳夜秋https://www.docer.com/works?userid=555357443"/>
          <p:cNvSpPr txBox="1"/>
          <p:nvPr/>
        </p:nvSpPr>
        <p:spPr>
          <a:xfrm>
            <a:off x="5100955" y="4356100"/>
            <a:ext cx="3632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研究成果与展示</a:t>
            </a:r>
            <a:endParaRPr lang="en-US" altLang="zh-CN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3713480" y="1079500"/>
            <a:ext cx="4826000" cy="4826000"/>
          </a:xfrm>
          <a:prstGeom prst="ellipse">
            <a:avLst/>
          </a:prstGeom>
          <a:noFill/>
          <a:ln>
            <a:solidFill>
              <a:srgbClr val="846749">
                <a:alpha val="1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485900" y="394335"/>
            <a:ext cx="3632835" cy="656590"/>
            <a:chOff x="10816" y="1756"/>
            <a:chExt cx="5721" cy="1034"/>
          </a:xfrm>
        </p:grpSpPr>
        <p:sp>
          <p:nvSpPr>
            <p:cNvPr id="32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研究成果与展示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3" name="稻壳夜秋https://www.docer.com/works?userid=555357443"/>
            <p:cNvSpPr txBox="1"/>
            <p:nvPr/>
          </p:nvSpPr>
          <p:spPr>
            <a:xfrm>
              <a:off x="10871" y="235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" name="椭圆 2"/>
          <p:cNvSpPr/>
          <p:nvPr/>
        </p:nvSpPr>
        <p:spPr>
          <a:xfrm>
            <a:off x="704215" y="394335"/>
            <a:ext cx="705485" cy="705485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2000"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23900" y="419735"/>
            <a:ext cx="69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>
                <a:solidFill>
                  <a:schemeClr val="bg1"/>
                </a:solidFill>
                <a:cs typeface="HarmonyOS Sans SC Medium" panose="00000600000000000000" charset="-122"/>
              </a:rPr>
              <a:t>02</a:t>
            </a:r>
            <a:endParaRPr lang="en-US" altLang="zh-CN" sz="36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  <p:sp>
        <p:nvSpPr>
          <p:cNvPr id="25" name="椭圆 24"/>
          <p:cNvSpPr/>
          <p:nvPr/>
        </p:nvSpPr>
        <p:spPr>
          <a:xfrm>
            <a:off x="1760220" y="1833245"/>
            <a:ext cx="824230" cy="824230"/>
          </a:xfrm>
          <a:prstGeom prst="ellipse">
            <a:avLst/>
          </a:prstGeom>
          <a:solidFill>
            <a:srgbClr val="D36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26" name="椭圆 25"/>
          <p:cNvSpPr/>
          <p:nvPr/>
        </p:nvSpPr>
        <p:spPr>
          <a:xfrm>
            <a:off x="4046220" y="1833245"/>
            <a:ext cx="824230" cy="824230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27" name="椭圆 26"/>
          <p:cNvSpPr/>
          <p:nvPr/>
        </p:nvSpPr>
        <p:spPr>
          <a:xfrm>
            <a:off x="1854835" y="4385310"/>
            <a:ext cx="824230" cy="824230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pic>
        <p:nvPicPr>
          <p:cNvPr id="34" name="图片 33" descr="huodongguanliICO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62150" y="4492625"/>
            <a:ext cx="609600" cy="609600"/>
          </a:xfrm>
          <a:prstGeom prst="rect">
            <a:avLst/>
          </a:prstGeom>
        </p:spPr>
      </p:pic>
      <p:pic>
        <p:nvPicPr>
          <p:cNvPr id="36" name="图片 35" descr="shurumimazhuangtaiICO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53535" y="1909445"/>
            <a:ext cx="609600" cy="609600"/>
          </a:xfrm>
          <a:prstGeom prst="rect">
            <a:avLst/>
          </a:prstGeom>
        </p:spPr>
      </p:pic>
      <p:pic>
        <p:nvPicPr>
          <p:cNvPr id="42" name="图片 41" descr="tongjiziliaoICO"/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854835" y="1940560"/>
            <a:ext cx="609600" cy="609600"/>
          </a:xfrm>
          <a:prstGeom prst="rect">
            <a:avLst/>
          </a:prstGeom>
        </p:spPr>
      </p:pic>
      <p:sp>
        <p:nvSpPr>
          <p:cNvPr id="28" name="TextBox 11"/>
          <p:cNvSpPr/>
          <p:nvPr/>
        </p:nvSpPr>
        <p:spPr>
          <a:xfrm>
            <a:off x="1219200" y="3132455"/>
            <a:ext cx="228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单击此处输入你的正文，文字是您思想的提炼。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29" name="TextBox 11"/>
          <p:cNvSpPr/>
          <p:nvPr/>
        </p:nvSpPr>
        <p:spPr>
          <a:xfrm>
            <a:off x="3617595" y="3132455"/>
            <a:ext cx="228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单击此处输入你的正文，文字是您思想的提炼。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31" name="TextBox 11"/>
          <p:cNvSpPr/>
          <p:nvPr/>
        </p:nvSpPr>
        <p:spPr>
          <a:xfrm>
            <a:off x="1219200" y="5440680"/>
            <a:ext cx="228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单击此处输入你的正文，文字是您思想的提炼。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35" name="TextBox 11"/>
          <p:cNvSpPr/>
          <p:nvPr/>
        </p:nvSpPr>
        <p:spPr>
          <a:xfrm>
            <a:off x="3617595" y="5440680"/>
            <a:ext cx="2285365" cy="6451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单击此处输入你的正文，文字是您思想的提炼。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37" name="椭圆 36"/>
          <p:cNvSpPr/>
          <p:nvPr/>
        </p:nvSpPr>
        <p:spPr>
          <a:xfrm>
            <a:off x="4153535" y="4391025"/>
            <a:ext cx="824230" cy="824230"/>
          </a:xfrm>
          <a:prstGeom prst="ellipse">
            <a:avLst/>
          </a:prstGeom>
          <a:solidFill>
            <a:srgbClr val="D36B0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pic>
        <p:nvPicPr>
          <p:cNvPr id="38" name="图片 37" descr="shujubaobiaoICO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60850" y="4499610"/>
            <a:ext cx="609600" cy="609600"/>
          </a:xfrm>
          <a:prstGeom prst="rect">
            <a:avLst/>
          </a:prstGeom>
        </p:spPr>
      </p:pic>
      <p:graphicFrame>
        <p:nvGraphicFramePr>
          <p:cNvPr id="39" name="图表 38"/>
          <p:cNvGraphicFramePr/>
          <p:nvPr/>
        </p:nvGraphicFramePr>
        <p:xfrm>
          <a:off x="6473825" y="1675765"/>
          <a:ext cx="4568190" cy="2062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  <p:sp>
        <p:nvSpPr>
          <p:cNvPr id="40" name="TextBox 11"/>
          <p:cNvSpPr/>
          <p:nvPr/>
        </p:nvSpPr>
        <p:spPr>
          <a:xfrm>
            <a:off x="6559550" y="4436745"/>
            <a:ext cx="4520565" cy="175323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单击此处输入你的正文，文字是您思想的提炼，为了最终演示发布的良好效果，请尽量言简意赅的阐述观点；根据需要可酌情增减文字，以便观者可以准确理解您所传达的信息。单击此处输入你的正文，文字是您思想的提炼，为了最终演示发布的良好效果，请尽量言简意赅的阐述观点；根据需要可酌情增减文字，以便观者可以准确理解您所传达的信息。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</p:spTree>
    <p:custDataLst>
      <p:tags r:id="rId10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2" name="图片 1" descr="q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21" name="组合 20"/>
          <p:cNvGrpSpPr/>
          <p:nvPr/>
        </p:nvGrpSpPr>
        <p:grpSpPr>
          <a:xfrm>
            <a:off x="1485900" y="394335"/>
            <a:ext cx="3632835" cy="656590"/>
            <a:chOff x="10816" y="1756"/>
            <a:chExt cx="5721" cy="1034"/>
          </a:xfrm>
        </p:grpSpPr>
        <p:sp>
          <p:nvSpPr>
            <p:cNvPr id="32" name="稻壳夜秋https://www.docer.com/works?userid=555357443"/>
            <p:cNvSpPr txBox="1"/>
            <p:nvPr/>
          </p:nvSpPr>
          <p:spPr>
            <a:xfrm>
              <a:off x="10816" y="1756"/>
              <a:ext cx="572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4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研究成果与展示</a:t>
              </a:r>
              <a:endParaRPr lang="en-US" altLang="zh-CN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  <p:sp>
          <p:nvSpPr>
            <p:cNvPr id="33" name="稻壳夜秋https://www.docer.com/works?userid=555357443"/>
            <p:cNvSpPr txBox="1"/>
            <p:nvPr/>
          </p:nvSpPr>
          <p:spPr>
            <a:xfrm>
              <a:off x="10871" y="2356"/>
              <a:ext cx="4280" cy="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1200">
                  <a:solidFill>
                    <a:srgbClr val="846749"/>
                  </a:solidFill>
                  <a:latin typeface="HarmonyOS Sans SC Medium" panose="00000600000000000000" charset="-122"/>
                  <a:ea typeface="HarmonyOS Sans SC Medium" panose="00000600000000000000" charset="-122"/>
                  <a:cs typeface="HarmonyOS Sans SC Medium" panose="00000600000000000000" charset="-122"/>
                  <a:sym typeface="+mn-ea"/>
                </a:rPr>
                <a:t>An empty street An empty house</a:t>
              </a:r>
              <a:endParaRPr lang="zh-CN" altLang="en-US" sz="12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endParaRPr>
            </a:p>
          </p:txBody>
        </p:sp>
      </p:grpSp>
      <p:sp>
        <p:nvSpPr>
          <p:cNvPr id="3" name="椭圆 2"/>
          <p:cNvSpPr/>
          <p:nvPr/>
        </p:nvSpPr>
        <p:spPr>
          <a:xfrm>
            <a:off x="704215" y="394335"/>
            <a:ext cx="705485" cy="705485"/>
          </a:xfrm>
          <a:prstGeom prst="ellipse">
            <a:avLst/>
          </a:prstGeom>
          <a:solidFill>
            <a:srgbClr val="8467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en-US" altLang="zh-CN" sz="2000"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23900" y="419735"/>
            <a:ext cx="690880" cy="64516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en-US" altLang="zh-CN" sz="3600">
                <a:solidFill>
                  <a:schemeClr val="bg1"/>
                </a:solidFill>
                <a:cs typeface="HarmonyOS Sans SC Medium" panose="00000600000000000000" charset="-122"/>
              </a:rPr>
              <a:t>02</a:t>
            </a:r>
            <a:endParaRPr lang="en-US" altLang="zh-CN" sz="3600">
              <a:solidFill>
                <a:schemeClr val="bg1"/>
              </a:solidFill>
              <a:cs typeface="HarmonyOS Sans SC Medium" panose="00000600000000000000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878965" y="3790315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8206" name="TextBox 11"/>
          <p:cNvSpPr/>
          <p:nvPr/>
        </p:nvSpPr>
        <p:spPr>
          <a:xfrm>
            <a:off x="890905" y="4348480"/>
            <a:ext cx="4043680" cy="15659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您的内容在这里，复制文本内容后再替换粘贴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793865" y="1303020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10" name="TextBox 11"/>
          <p:cNvSpPr/>
          <p:nvPr/>
        </p:nvSpPr>
        <p:spPr>
          <a:xfrm>
            <a:off x="6690360" y="1798955"/>
            <a:ext cx="4655820" cy="681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6793865" y="3017520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12" name="TextBox 11"/>
          <p:cNvSpPr/>
          <p:nvPr/>
        </p:nvSpPr>
        <p:spPr>
          <a:xfrm>
            <a:off x="6690360" y="3513455"/>
            <a:ext cx="4655820" cy="681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6793865" y="4859020"/>
            <a:ext cx="2011680" cy="4603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algn="ctr"/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输入您的标题</a:t>
            </a:r>
            <a:endParaRPr lang="zh-CN" altLang="en-US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14" name="TextBox 11"/>
          <p:cNvSpPr/>
          <p:nvPr/>
        </p:nvSpPr>
        <p:spPr>
          <a:xfrm>
            <a:off x="6690360" y="5354955"/>
            <a:ext cx="4655820" cy="68135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60000"/>
              </a:lnSpc>
            </a:pPr>
            <a:r>
              <a:rPr lang="zh-CN" altLang="en-US" sz="1200" dirty="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您的内容在这里，复制文本内容后再替换粘贴在这里。您的内容在这里，复制文本内容后再替换粘贴在这里。您的内容在这里。</a:t>
            </a:r>
            <a:endParaRPr lang="zh-CN" altLang="en-US" sz="1200" dirty="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5568950" y="1465580"/>
            <a:ext cx="824230" cy="824230"/>
            <a:chOff x="8220" y="2220"/>
            <a:chExt cx="1298" cy="1298"/>
          </a:xfrm>
        </p:grpSpPr>
        <p:sp>
          <p:nvSpPr>
            <p:cNvPr id="15" name="椭圆 14"/>
            <p:cNvSpPr/>
            <p:nvPr/>
          </p:nvSpPr>
          <p:spPr>
            <a:xfrm>
              <a:off x="8220" y="2220"/>
              <a:ext cx="1298" cy="1298"/>
            </a:xfrm>
            <a:prstGeom prst="ellipse">
              <a:avLst/>
            </a:prstGeom>
            <a:solidFill>
              <a:srgbClr val="846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HarmonyOS Sans SC Medium" panose="00000600000000000000" charset="-122"/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8280" y="2300"/>
              <a:ext cx="1216" cy="1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en-US" altLang="zh-CN" sz="4000">
                  <a:solidFill>
                    <a:schemeClr val="bg1"/>
                  </a:solidFill>
                  <a:cs typeface="HarmonyOS Sans SC Medium" panose="00000600000000000000" charset="-122"/>
                </a:rPr>
                <a:t>01</a:t>
              </a:r>
              <a:endParaRPr lang="en-US" altLang="zh-CN" sz="4000">
                <a:solidFill>
                  <a:schemeClr val="bg1"/>
                </a:solidFill>
                <a:cs typeface="HarmonyOS Sans SC Medium" panose="00000600000000000000" charset="-122"/>
              </a:endParaRPr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5568950" y="3230880"/>
            <a:ext cx="824230" cy="824230"/>
            <a:chOff x="8220" y="2220"/>
            <a:chExt cx="1298" cy="1298"/>
          </a:xfrm>
        </p:grpSpPr>
        <p:sp>
          <p:nvSpPr>
            <p:cNvPr id="19" name="椭圆 18"/>
            <p:cNvSpPr/>
            <p:nvPr/>
          </p:nvSpPr>
          <p:spPr>
            <a:xfrm>
              <a:off x="8220" y="2220"/>
              <a:ext cx="1298" cy="1298"/>
            </a:xfrm>
            <a:prstGeom prst="ellipse">
              <a:avLst/>
            </a:prstGeom>
            <a:solidFill>
              <a:srgbClr val="D36B0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HarmonyOS Sans SC Medium" panose="00000600000000000000" charset="-122"/>
              </a:endParaRPr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8280" y="2300"/>
              <a:ext cx="1216" cy="1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en-US" altLang="zh-CN" sz="4000">
                  <a:solidFill>
                    <a:schemeClr val="bg1"/>
                  </a:solidFill>
                  <a:cs typeface="HarmonyOS Sans SC Medium" panose="00000600000000000000" charset="-122"/>
                </a:rPr>
                <a:t>02</a:t>
              </a:r>
              <a:endParaRPr lang="en-US" altLang="zh-CN" sz="4000">
                <a:solidFill>
                  <a:schemeClr val="bg1"/>
                </a:solidFill>
                <a:cs typeface="HarmonyOS Sans SC Medium" panose="00000600000000000000" charset="-12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5568950" y="4996180"/>
            <a:ext cx="824230" cy="824230"/>
            <a:chOff x="8220" y="2220"/>
            <a:chExt cx="1298" cy="1298"/>
          </a:xfrm>
        </p:grpSpPr>
        <p:sp>
          <p:nvSpPr>
            <p:cNvPr id="22" name="椭圆 21"/>
            <p:cNvSpPr/>
            <p:nvPr/>
          </p:nvSpPr>
          <p:spPr>
            <a:xfrm>
              <a:off x="8220" y="2220"/>
              <a:ext cx="1298" cy="1298"/>
            </a:xfrm>
            <a:prstGeom prst="ellipse">
              <a:avLst/>
            </a:prstGeom>
            <a:solidFill>
              <a:srgbClr val="84674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>
                <a:cs typeface="HarmonyOS Sans SC Medium" panose="00000600000000000000" charset="-122"/>
              </a:endParaRPr>
            </a:p>
          </p:txBody>
        </p:sp>
        <p:sp>
          <p:nvSpPr>
            <p:cNvPr id="23" name="文本框 22"/>
            <p:cNvSpPr txBox="1"/>
            <p:nvPr/>
          </p:nvSpPr>
          <p:spPr>
            <a:xfrm>
              <a:off x="8280" y="2300"/>
              <a:ext cx="1216" cy="111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p>
              <a:r>
                <a:rPr lang="en-US" altLang="zh-CN" sz="4000">
                  <a:solidFill>
                    <a:schemeClr val="bg1"/>
                  </a:solidFill>
                  <a:cs typeface="HarmonyOS Sans SC Medium" panose="00000600000000000000" charset="-122"/>
                </a:rPr>
                <a:t>03</a:t>
              </a:r>
              <a:endParaRPr lang="en-US" altLang="zh-CN" sz="4000">
                <a:solidFill>
                  <a:schemeClr val="bg1"/>
                </a:solidFill>
                <a:cs typeface="HarmonyOS Sans SC Medium" panose="00000600000000000000" charset="-122"/>
              </a:endParaRPr>
            </a:p>
          </p:txBody>
        </p:sp>
      </p:grpSp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905" y="1729740"/>
            <a:ext cx="3928110" cy="1811020"/>
          </a:xfrm>
          <a:prstGeom prst="rect">
            <a:avLst/>
          </a:prstGeom>
        </p:spPr>
      </p:pic>
    </p:spTree>
    <p:custDataLst>
      <p:tags r:id="rId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/>
      <p:pic>
        <p:nvPicPr>
          <p:cNvPr id="6" name="图片 5" descr="q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0"/>
            <a:ext cx="12192000" cy="6858000"/>
          </a:xfrm>
          <a:prstGeom prst="rect">
            <a:avLst/>
          </a:prstGeom>
        </p:spPr>
      </p:pic>
      <p:sp>
        <p:nvSpPr>
          <p:cNvPr id="4" name="文本框 3"/>
          <p:cNvSpPr txBox="1"/>
          <p:nvPr/>
        </p:nvSpPr>
        <p:spPr>
          <a:xfrm>
            <a:off x="4917440" y="2171700"/>
            <a:ext cx="2468880" cy="101473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r>
              <a:rPr lang="zh-CN" altLang="en-US" sz="6000">
                <a:solidFill>
                  <a:srgbClr val="846749"/>
                </a:solidFill>
                <a:latin typeface="思源宋体 CN Heavy" panose="02020900000000000000" charset="-122"/>
                <a:ea typeface="思源宋体 CN Heavy" panose="02020900000000000000" charset="-122"/>
                <a:cs typeface="HarmonyOS Sans SC Medium" panose="00000600000000000000" charset="-122"/>
              </a:rPr>
              <a:t>第三章</a:t>
            </a:r>
            <a:endParaRPr lang="zh-CN" altLang="en-US" sz="6000">
              <a:solidFill>
                <a:srgbClr val="846749"/>
              </a:solidFill>
              <a:latin typeface="思源宋体 CN Heavy" panose="02020900000000000000" charset="-122"/>
              <a:ea typeface="思源宋体 CN Heavy" panose="02020900000000000000" charset="-122"/>
              <a:cs typeface="HarmonyOS Sans SC Medium" panose="00000600000000000000" charset="-122"/>
            </a:endParaRPr>
          </a:p>
        </p:txBody>
      </p:sp>
      <p:sp>
        <p:nvSpPr>
          <p:cNvPr id="20" name="TextBox 19"/>
          <p:cNvSpPr/>
          <p:nvPr/>
        </p:nvSpPr>
        <p:spPr>
          <a:xfrm>
            <a:off x="3661728" y="3322955"/>
            <a:ext cx="4868545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ctr">
              <a:lnSpc>
                <a:spcPct val="150000"/>
              </a:lnSpc>
              <a:buClr>
                <a:srgbClr val="E36C09"/>
              </a:buClr>
            </a:pPr>
            <a:r>
              <a:rPr lang="en-US" altLang="zh-CN" sz="1200" dirty="0">
                <a:solidFill>
                  <a:srgbClr val="846749"/>
                </a:solidFill>
                <a:latin typeface="HarmonyOS Sans SC Medium" panose="00000600000000000000" charset="-122"/>
                <a:cs typeface="HarmonyOS Sans SC Medium" panose="00000600000000000000" charset="-122"/>
                <a:sym typeface="HarmonyOS Sans SC Medium" panose="00000600000000000000" charset="-122"/>
              </a:rPr>
              <a:t>Where the skies are blue to see you once again, my love Over seas and coast to coast To find a place i love the mostWhere the fields are green to .</a:t>
            </a:r>
            <a:endParaRPr lang="en-US" altLang="zh-CN" sz="1200" dirty="0">
              <a:solidFill>
                <a:srgbClr val="846749"/>
              </a:solidFill>
              <a:latin typeface="HarmonyOS Sans SC Medium" panose="00000600000000000000" charset="-122"/>
              <a:cs typeface="HarmonyOS Sans SC Medium" panose="00000600000000000000" charset="-122"/>
              <a:sym typeface="HarmonyOS Sans SC Medium" panose="00000600000000000000" charset="-122"/>
            </a:endParaRPr>
          </a:p>
        </p:txBody>
      </p:sp>
      <p:sp>
        <p:nvSpPr>
          <p:cNvPr id="32" name="稻壳夜秋https://www.docer.com/works?userid=555357443"/>
          <p:cNvSpPr txBox="1"/>
          <p:nvPr/>
        </p:nvSpPr>
        <p:spPr>
          <a:xfrm>
            <a:off x="4910455" y="4356100"/>
            <a:ext cx="363283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2400">
                <a:solidFill>
                  <a:srgbClr val="846749"/>
                </a:solidFill>
                <a:latin typeface="HarmonyOS Sans SC Medium" panose="00000600000000000000" charset="-122"/>
                <a:ea typeface="HarmonyOS Sans SC Medium" panose="00000600000000000000" charset="-122"/>
                <a:cs typeface="HarmonyOS Sans SC Medium" panose="00000600000000000000" charset="-122"/>
                <a:sym typeface="+mn-ea"/>
              </a:rPr>
              <a:t>研究方法与过程</a:t>
            </a:r>
            <a:endParaRPr lang="en-US" altLang="zh-CN" sz="2400">
              <a:solidFill>
                <a:srgbClr val="846749"/>
              </a:solidFill>
              <a:latin typeface="HarmonyOS Sans SC Medium" panose="00000600000000000000" charset="-122"/>
              <a:ea typeface="HarmonyOS Sans SC Medium" panose="00000600000000000000" charset="-122"/>
              <a:cs typeface="HarmonyOS Sans SC Medium" panose="00000600000000000000" charset="-122"/>
              <a:sym typeface="+mn-ea"/>
            </a:endParaRPr>
          </a:p>
        </p:txBody>
      </p:sp>
      <p:sp>
        <p:nvSpPr>
          <p:cNvPr id="7" name="椭圆 6"/>
          <p:cNvSpPr/>
          <p:nvPr/>
        </p:nvSpPr>
        <p:spPr>
          <a:xfrm>
            <a:off x="3713480" y="1079500"/>
            <a:ext cx="4826000" cy="4826000"/>
          </a:xfrm>
          <a:prstGeom prst="ellipse">
            <a:avLst/>
          </a:prstGeom>
          <a:noFill/>
          <a:ln>
            <a:solidFill>
              <a:srgbClr val="846749">
                <a:alpha val="14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cs typeface="HarmonyOS Sans SC Medium" panose="00000600000000000000" charset="-122"/>
            </a:endParaRPr>
          </a:p>
        </p:txBody>
      </p:sp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17.xml><?xml version="1.0" encoding="utf-8"?>
<p:tagLst xmlns:p="http://schemas.openxmlformats.org/presentationml/2006/main">
  <p:tag name="KSO_WM_SPECIAL_SOURCE" val="bdnull"/>
</p:tagLst>
</file>

<file path=ppt/tags/tag18.xml><?xml version="1.0" encoding="utf-8"?>
<p:tagLst xmlns:p="http://schemas.openxmlformats.org/presentationml/2006/main">
  <p:tag name="KSO_DOCER_TEMPLATE_OPEN_ONCE_MARK" val="1"/>
  <p:tag name="COMMONDATA" val="eyJoZGlkIjoiMzU2NDgwNDU3MWM0NTY2NDhiZjM1YjVjY2QzYzVkZDAifQ=="/>
</p:tagLst>
</file>

<file path=ppt/tags/tag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ags/tag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  <p:tag name="KSO_WM_SPECIAL_SOURCE" val="bdnull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HarmonyOS Sans SC Medium"/>
        <a:ea typeface="HarmonyOS Sans SC Medium"/>
        <a:cs typeface=""/>
      </a:majorFont>
      <a:minorFont>
        <a:latin typeface="HarmonyOS Sans SC Medium"/>
        <a:ea typeface="HarmonyOS Sans SC Mediu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HarmonyOS Sans SC Medium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HarmonyOS Sans SC Medium"/>
        <a:ea typeface=""/>
        <a:cs typeface=""/>
        <a:font script="Jpan" typeface="ＭＳ Ｐゴシック"/>
        <a:font script="Hang" typeface="맑은 고딕"/>
        <a:font script="Hans" typeface="HarmonyOS Sans SC Medium"/>
        <a:font script="Hant" typeface="新細明體"/>
        <a:font script="Arab" typeface="HarmonyOS Sans SC Medium"/>
        <a:font script="Hebr" typeface="HarmonyOS Sans SC Medium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HarmonyOS Sans SC Medium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HarmonyOS Sans SC Medium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HarmonyOS Sans SC Medium"/>
        <a:ea typeface=""/>
        <a:cs typeface=""/>
        <a:font script="Jpan" typeface="ＭＳ Ｐゴシック"/>
        <a:font script="Hang" typeface="맑은 고딕"/>
        <a:font script="Hans" typeface="HarmonyOS Sans SC Medium"/>
        <a:font script="Hant" typeface="新細明體"/>
        <a:font script="Arab" typeface="HarmonyOS Sans SC Medium"/>
        <a:font script="Hebr" typeface="HarmonyOS Sans SC Medium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HarmonyOS Sans SC Medium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3694</Words>
  <Application>WPS 演示</Application>
  <PresentationFormat>宽屏</PresentationFormat>
  <Paragraphs>258</Paragraphs>
  <Slides>16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16</vt:i4>
      </vt:variant>
    </vt:vector>
  </HeadingPairs>
  <TitlesOfParts>
    <vt:vector size="26" baseType="lpstr">
      <vt:lpstr>Arial</vt:lpstr>
      <vt:lpstr>宋体</vt:lpstr>
      <vt:lpstr>Wingdings</vt:lpstr>
      <vt:lpstr>Wingdings</vt:lpstr>
      <vt:lpstr>HarmonyOS Sans SC Medium</vt:lpstr>
      <vt:lpstr>思源宋体 CN Heavy</vt:lpstr>
      <vt:lpstr>黑体</vt:lpstr>
      <vt:lpstr>微软雅黑</vt:lpstr>
      <vt:lpstr>Arial Unicode MS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夏风</cp:lastModifiedBy>
  <cp:revision>216</cp:revision>
  <dcterms:created xsi:type="dcterms:W3CDTF">2019-06-19T02:08:00Z</dcterms:created>
  <dcterms:modified xsi:type="dcterms:W3CDTF">2025-09-05T04:11:29Z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2052-12.1.0.22529</vt:lpwstr>
  </property>
  <property fmtid="{D5CDD505-2E9C-101B-9397-08002B2CF9AE}" pid="3" name="ICV">
    <vt:lpwstr>2D0A56EA49824B57AB2E7416160753C5_11</vt:lpwstr>
  </property>
  <property fmtid="{D5CDD505-2E9C-101B-9397-08002B2CF9AE}" pid="4" name="KSOTemplateUUID">
    <vt:lpwstr>v1.0_mb_KFnCGz5+9Qd+IjiyT4rASA==</vt:lpwstr>
  </property>
</Properties>
</file>